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5"/>
  </p:sldMasterIdLst>
  <p:notesMasterIdLst>
    <p:notesMasterId r:id="rId26"/>
  </p:notesMasterIdLst>
  <p:handoutMasterIdLst>
    <p:handoutMasterId r:id="rId27"/>
  </p:handoutMasterIdLst>
  <p:sldIdLst>
    <p:sldId id="256" r:id="rId6"/>
    <p:sldId id="259" r:id="rId7"/>
    <p:sldId id="304" r:id="rId8"/>
    <p:sldId id="302" r:id="rId9"/>
    <p:sldId id="298" r:id="rId10"/>
    <p:sldId id="295" r:id="rId11"/>
    <p:sldId id="306" r:id="rId12"/>
    <p:sldId id="307" r:id="rId13"/>
    <p:sldId id="308" r:id="rId14"/>
    <p:sldId id="309" r:id="rId15"/>
    <p:sldId id="310" r:id="rId16"/>
    <p:sldId id="311" r:id="rId17"/>
    <p:sldId id="312" r:id="rId18"/>
    <p:sldId id="313" r:id="rId19"/>
    <p:sldId id="314" r:id="rId20"/>
    <p:sldId id="315" r:id="rId21"/>
    <p:sldId id="303" r:id="rId22"/>
    <p:sldId id="297" r:id="rId23"/>
    <p:sldId id="305" r:id="rId24"/>
    <p:sldId id="273" r:id="rId25"/>
  </p:sldIdLst>
  <p:sldSz cx="9144000" cy="6858000" type="screen4x3"/>
  <p:notesSz cx="6797675" cy="9926638"/>
  <p:defaultTextStyle>
    <a:defPPr>
      <a:defRPr lang="fr-FR"/>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B7"/>
    <a:srgbClr val="0076C0"/>
    <a:srgbClr val="00589A"/>
    <a:srgbClr val="3333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67" autoAdjust="0"/>
    <p:restoredTop sz="86332" autoAdjust="0"/>
  </p:normalViewPr>
  <p:slideViewPr>
    <p:cSldViewPr snapToGrid="0" snapToObjects="1">
      <p:cViewPr>
        <p:scale>
          <a:sx n="81" d="100"/>
          <a:sy n="81" d="100"/>
        </p:scale>
        <p:origin x="304" y="-216"/>
      </p:cViewPr>
      <p:guideLst>
        <p:guide orient="horz" pos="4196"/>
        <p:guide pos="3988"/>
      </p:guideLst>
    </p:cSldViewPr>
  </p:slideViewPr>
  <p:outlineViewPr>
    <p:cViewPr>
      <p:scale>
        <a:sx n="33" d="100"/>
        <a:sy n="33" d="100"/>
      </p:scale>
      <p:origin x="258"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51" d="100"/>
          <a:sy n="51" d="100"/>
        </p:scale>
        <p:origin x="-1932" y="-108"/>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20" Type="http://schemas.openxmlformats.org/officeDocument/2006/relationships/slide" Target="slides/slide15.xml"/><Relationship Id="rId21" Type="http://schemas.openxmlformats.org/officeDocument/2006/relationships/slide" Target="slides/slide16.xml"/><Relationship Id="rId22" Type="http://schemas.openxmlformats.org/officeDocument/2006/relationships/slide" Target="slides/slide17.xml"/><Relationship Id="rId23" Type="http://schemas.openxmlformats.org/officeDocument/2006/relationships/slide" Target="slides/slide18.xml"/><Relationship Id="rId24" Type="http://schemas.openxmlformats.org/officeDocument/2006/relationships/slide" Target="slides/slide19.xml"/><Relationship Id="rId25" Type="http://schemas.openxmlformats.org/officeDocument/2006/relationships/slide" Target="slides/slide20.xml"/><Relationship Id="rId26" Type="http://schemas.openxmlformats.org/officeDocument/2006/relationships/notesMaster" Target="notesMasters/notesMaster1.xml"/><Relationship Id="rId27" Type="http://schemas.openxmlformats.org/officeDocument/2006/relationships/handoutMaster" Target="handoutMasters/handoutMaster1.xml"/><Relationship Id="rId28" Type="http://schemas.openxmlformats.org/officeDocument/2006/relationships/printerSettings" Target="printerSettings/printerSettings1.bin"/><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customXml" Target="../customXml/item4.xml"/><Relationship Id="rId5" Type="http://schemas.openxmlformats.org/officeDocument/2006/relationships/slideMaster" Target="slideMasters/slide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diagrams/colors1.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50763ED-E6F2-4B85-A4F9-EEE44025005F}" type="doc">
      <dgm:prSet loTypeId="urn:microsoft.com/office/officeart/2005/8/layout/default#1" loCatId="list" qsTypeId="urn:microsoft.com/office/officeart/2005/8/quickstyle/simple1#2" qsCatId="simple" csTypeId="urn:microsoft.com/office/officeart/2005/8/colors/accent1_2#3" csCatId="accent1" phldr="1"/>
      <dgm:spPr/>
      <dgm:t>
        <a:bodyPr/>
        <a:lstStyle/>
        <a:p>
          <a:endParaRPr lang="en-US"/>
        </a:p>
      </dgm:t>
    </dgm:pt>
    <dgm:pt modelId="{A968C1ED-331A-4D0C-8451-5F2777C7FA0B}">
      <dgm:prSet phldrT="[Text]" custT="1"/>
      <dgm:spPr>
        <a:solidFill>
          <a:srgbClr val="7030A0">
            <a:alpha val="53000"/>
          </a:srgbClr>
        </a:solidFill>
        <a:ln>
          <a:solidFill>
            <a:schemeClr val="tx1"/>
          </a:solidFill>
        </a:ln>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zh-CN" sz="2000" b="0" i="0" dirty="0" smtClean="0">
              <a:solidFill>
                <a:srgbClr val="333333"/>
              </a:solidFill>
              <a:ea typeface="SimSun" pitchFamily="18" charset="0"/>
            </a:rPr>
            <a:t>间接歧视 </a:t>
          </a:r>
        </a:p>
        <a:p>
          <a:pPr defTabSz="800100">
            <a:spcBef>
              <a:spcPct val="0"/>
            </a:spcBef>
            <a:spcAft>
              <a:spcPct val="35000"/>
            </a:spcAft>
          </a:pPr>
          <a:endParaRPr lang="en-US" dirty="0"/>
        </a:p>
      </dgm:t>
    </dgm:pt>
    <dgm:pt modelId="{558AAFB1-6604-4DC5-A160-4547023DA7A2}" type="parTrans" cxnId="{D04833FD-6AAF-4309-9A0C-814159732EA4}">
      <dgm:prSet/>
      <dgm:spPr/>
      <dgm:t>
        <a:bodyPr/>
        <a:lstStyle/>
        <a:p>
          <a:endParaRPr lang="en-US"/>
        </a:p>
      </dgm:t>
    </dgm:pt>
    <dgm:pt modelId="{E8E99FBA-7B84-4CD4-B37F-004191D9A0EB}" type="sibTrans" cxnId="{D04833FD-6AAF-4309-9A0C-814159732EA4}">
      <dgm:prSet/>
      <dgm:spPr/>
      <dgm:t>
        <a:bodyPr/>
        <a:lstStyle/>
        <a:p>
          <a:endParaRPr lang="en-US"/>
        </a:p>
      </dgm:t>
    </dgm:pt>
    <dgm:pt modelId="{E9E4AA53-727B-4266-AF76-7CD48FD5D4F9}">
      <dgm:prSet phldrT="[Text]" custT="1"/>
      <dgm:spPr>
        <a:solidFill>
          <a:schemeClr val="bg1">
            <a:lumMod val="75000"/>
          </a:schemeClr>
        </a:solidFill>
        <a:ln>
          <a:solidFill>
            <a:schemeClr val="bg1">
              <a:lumMod val="50000"/>
            </a:schemeClr>
          </a:solidFill>
        </a:ln>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sz="6000" dirty="0" smtClean="0">
              <a:solidFill>
                <a:schemeClr val="tx1"/>
              </a:solidFill>
            </a:rPr>
            <a:t>?</a:t>
          </a:r>
          <a:endParaRPr lang="en-US" sz="6000" dirty="0">
            <a:solidFill>
              <a:schemeClr val="tx1"/>
            </a:solidFill>
          </a:endParaRPr>
        </a:p>
      </dgm:t>
    </dgm:pt>
    <dgm:pt modelId="{CE94B7B2-8ECA-43EA-A7AB-49835A56C9B3}" type="parTrans" cxnId="{56D1CAB9-C11B-47DC-92F8-627B0435C639}">
      <dgm:prSet/>
      <dgm:spPr/>
      <dgm:t>
        <a:bodyPr/>
        <a:lstStyle/>
        <a:p>
          <a:endParaRPr lang="en-US"/>
        </a:p>
      </dgm:t>
    </dgm:pt>
    <dgm:pt modelId="{5E1628B8-875F-4CE7-8412-9357562F44A9}" type="sibTrans" cxnId="{56D1CAB9-C11B-47DC-92F8-627B0435C639}">
      <dgm:prSet/>
      <dgm:spPr/>
      <dgm:t>
        <a:bodyPr/>
        <a:lstStyle/>
        <a:p>
          <a:endParaRPr lang="en-US"/>
        </a:p>
      </dgm:t>
    </dgm:pt>
    <dgm:pt modelId="{5E880043-7CAD-4D75-8FFC-B8B97C01B902}">
      <dgm:prSet phldrT="[Text]" custT="1"/>
      <dgm:spPr>
        <a:solidFill>
          <a:srgbClr val="00B0F0">
            <a:alpha val="53000"/>
          </a:srgbClr>
        </a:solidFill>
        <a:ln>
          <a:solidFill>
            <a:schemeClr val="tx1"/>
          </a:solidFill>
        </a:ln>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zh-CN" sz="2000" b="0" i="0" dirty="0" smtClean="0">
              <a:solidFill>
                <a:srgbClr val="333333"/>
              </a:solidFill>
              <a:ea typeface="SimSun" pitchFamily="18" charset="0"/>
            </a:rPr>
            <a:t>直接歧视</a:t>
          </a:r>
        </a:p>
        <a:p>
          <a:pPr defTabSz="1200150">
            <a:spcBef>
              <a:spcPct val="0"/>
            </a:spcBef>
            <a:spcAft>
              <a:spcPct val="35000"/>
            </a:spcAft>
          </a:pPr>
          <a:endParaRPr lang="en-US" dirty="0"/>
        </a:p>
      </dgm:t>
    </dgm:pt>
    <dgm:pt modelId="{0CAC28AF-DEE9-4296-B2A8-3BD3E975604F}" type="parTrans" cxnId="{56EFB0CC-BB8B-46A8-8033-CCB6676B5D62}">
      <dgm:prSet/>
      <dgm:spPr/>
      <dgm:t>
        <a:bodyPr/>
        <a:lstStyle/>
        <a:p>
          <a:endParaRPr lang="en-US"/>
        </a:p>
      </dgm:t>
    </dgm:pt>
    <dgm:pt modelId="{D6AA066B-B7E2-4CD9-9769-A77E47ADA612}" type="sibTrans" cxnId="{56EFB0CC-BB8B-46A8-8033-CCB6676B5D62}">
      <dgm:prSet/>
      <dgm:spPr/>
      <dgm:t>
        <a:bodyPr/>
        <a:lstStyle/>
        <a:p>
          <a:endParaRPr lang="en-US"/>
        </a:p>
      </dgm:t>
    </dgm:pt>
    <dgm:pt modelId="{56013055-A85F-4E8F-98C3-97902EADED32}">
      <dgm:prSet phldrT="[Text]" custT="1"/>
      <dgm:spPr>
        <a:solidFill>
          <a:srgbClr val="00B050">
            <a:alpha val="53000"/>
          </a:srgbClr>
        </a:solidFill>
        <a:ln>
          <a:solidFill>
            <a:schemeClr val="tx1"/>
          </a:solidFill>
        </a:ln>
      </dgm:spPr>
      <dgm:t>
        <a:bodyPr/>
        <a:lstStyle/>
        <a:p>
          <a:r>
            <a:rPr lang="zh-CN" sz="2000" b="0" i="0" dirty="0" smtClean="0">
              <a:solidFill>
                <a:srgbClr val="333333"/>
              </a:solidFill>
              <a:ea typeface="SimSun" pitchFamily="18" charset="0"/>
            </a:rPr>
            <a:t>制度歧视</a:t>
          </a:r>
        </a:p>
      </dgm:t>
    </dgm:pt>
    <dgm:pt modelId="{5B8631A1-CBC9-48A5-A07C-E39C446671D0}" type="parTrans" cxnId="{2009F405-AF24-452F-8146-26C90BD77749}">
      <dgm:prSet/>
      <dgm:spPr/>
      <dgm:t>
        <a:bodyPr/>
        <a:lstStyle/>
        <a:p>
          <a:endParaRPr lang="en-US"/>
        </a:p>
      </dgm:t>
    </dgm:pt>
    <dgm:pt modelId="{8E8C8EFE-1574-48D8-94E6-06BB219DBCEB}" type="sibTrans" cxnId="{2009F405-AF24-452F-8146-26C90BD77749}">
      <dgm:prSet/>
      <dgm:spPr/>
      <dgm:t>
        <a:bodyPr/>
        <a:lstStyle/>
        <a:p>
          <a:endParaRPr lang="en-US"/>
        </a:p>
      </dgm:t>
    </dgm:pt>
    <dgm:pt modelId="{799CEA30-402E-4BD8-921B-958373253CD6}">
      <dgm:prSet phldrT="[Text]" custT="1"/>
      <dgm:spPr>
        <a:solidFill>
          <a:schemeClr val="bg1">
            <a:lumMod val="75000"/>
          </a:schemeClr>
        </a:solidFill>
        <a:ln>
          <a:solidFill>
            <a:schemeClr val="bg1">
              <a:lumMod val="50000"/>
            </a:schemeClr>
          </a:solidFill>
        </a:ln>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sz="6000" dirty="0" smtClean="0">
              <a:solidFill>
                <a:schemeClr val="tx1"/>
              </a:solidFill>
            </a:rPr>
            <a:t>?</a:t>
          </a:r>
        </a:p>
        <a:p>
          <a:pPr defTabSz="1200150">
            <a:spcBef>
              <a:spcPct val="0"/>
            </a:spcBef>
            <a:spcAft>
              <a:spcPct val="35000"/>
            </a:spcAft>
          </a:pPr>
          <a:endParaRPr lang="en-US" dirty="0"/>
        </a:p>
      </dgm:t>
    </dgm:pt>
    <dgm:pt modelId="{DA0BB6F8-5FD4-4272-AFB2-5EB8404A0B1D}" type="parTrans" cxnId="{544F400E-5B79-4B75-AF68-E7BC6923D7E4}">
      <dgm:prSet/>
      <dgm:spPr/>
      <dgm:t>
        <a:bodyPr/>
        <a:lstStyle/>
        <a:p>
          <a:endParaRPr lang="en-US"/>
        </a:p>
      </dgm:t>
    </dgm:pt>
    <dgm:pt modelId="{8058DA2D-E409-48BD-9283-2AD861657AFD}" type="sibTrans" cxnId="{544F400E-5B79-4B75-AF68-E7BC6923D7E4}">
      <dgm:prSet/>
      <dgm:spPr/>
      <dgm:t>
        <a:bodyPr/>
        <a:lstStyle/>
        <a:p>
          <a:endParaRPr lang="en-US"/>
        </a:p>
      </dgm:t>
    </dgm:pt>
    <dgm:pt modelId="{284D1538-C558-4674-A9FF-65AD9AD4B0C2}">
      <dgm:prSet custT="1"/>
      <dgm:spPr>
        <a:solidFill>
          <a:srgbClr val="92D050">
            <a:alpha val="53000"/>
          </a:srgbClr>
        </a:solidFill>
        <a:ln>
          <a:solidFill>
            <a:schemeClr val="tx1"/>
          </a:solidFill>
        </a:ln>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zh-CN" sz="2000" b="0" i="0" dirty="0" smtClean="0">
              <a:solidFill>
                <a:srgbClr val="333333"/>
              </a:solidFill>
              <a:ea typeface="SimSun" pitchFamily="18" charset="0"/>
            </a:rPr>
            <a:t>基于权利的歧视</a:t>
          </a:r>
        </a:p>
        <a:p>
          <a:pPr defTabSz="1200150">
            <a:spcBef>
              <a:spcPct val="0"/>
            </a:spcBef>
            <a:spcAft>
              <a:spcPct val="35000"/>
            </a:spcAft>
          </a:pPr>
          <a:endParaRPr lang="en-US" dirty="0">
            <a:solidFill>
              <a:schemeClr val="tx1"/>
            </a:solidFill>
          </a:endParaRPr>
        </a:p>
      </dgm:t>
    </dgm:pt>
    <dgm:pt modelId="{3BDFCF64-DDCC-4488-AF6E-F05641334CA7}" type="parTrans" cxnId="{6761CDE6-1EA0-4EAB-BC95-42A80FDF230A}">
      <dgm:prSet/>
      <dgm:spPr/>
      <dgm:t>
        <a:bodyPr/>
        <a:lstStyle/>
        <a:p>
          <a:endParaRPr lang="en-US"/>
        </a:p>
      </dgm:t>
    </dgm:pt>
    <dgm:pt modelId="{8EA7FC02-F134-42F8-88C5-6729023A6696}" type="sibTrans" cxnId="{6761CDE6-1EA0-4EAB-BC95-42A80FDF230A}">
      <dgm:prSet/>
      <dgm:spPr/>
      <dgm:t>
        <a:bodyPr/>
        <a:lstStyle/>
        <a:p>
          <a:endParaRPr lang="en-US"/>
        </a:p>
      </dgm:t>
    </dgm:pt>
    <dgm:pt modelId="{96403ED9-9406-4683-89A7-421D73CD4787}">
      <dgm:prSet custT="1"/>
      <dgm:spPr>
        <a:solidFill>
          <a:schemeClr val="bg1">
            <a:lumMod val="75000"/>
          </a:schemeClr>
        </a:solidFill>
        <a:ln>
          <a:solidFill>
            <a:schemeClr val="bg1">
              <a:lumMod val="50000"/>
            </a:schemeClr>
          </a:solidFill>
        </a:ln>
      </dgm:spPr>
      <dgm:t>
        <a:bodyPr/>
        <a:lstStyle/>
        <a:p>
          <a:pPr marL="0" marR="0" lvl="2" indent="0" defTabSz="914400" eaLnBrk="1" fontAlgn="auto" latinLnBrk="0" hangingPunct="1">
            <a:lnSpc>
              <a:spcPct val="100000"/>
            </a:lnSpc>
            <a:spcBef>
              <a:spcPts val="0"/>
            </a:spcBef>
            <a:spcAft>
              <a:spcPts val="0"/>
            </a:spcAft>
            <a:buClrTx/>
            <a:buSzTx/>
            <a:buFontTx/>
            <a:buNone/>
            <a:tabLst/>
            <a:defRPr/>
          </a:pPr>
          <a:r>
            <a:rPr lang="en-US" sz="6000" dirty="0" smtClean="0">
              <a:solidFill>
                <a:schemeClr val="tx1"/>
              </a:solidFill>
            </a:rPr>
            <a:t>?</a:t>
          </a:r>
        </a:p>
        <a:p>
          <a:pPr defTabSz="2311400">
            <a:spcBef>
              <a:spcPct val="0"/>
            </a:spcBef>
            <a:spcAft>
              <a:spcPct val="35000"/>
            </a:spcAft>
          </a:pPr>
          <a:endParaRPr lang="en-US" dirty="0"/>
        </a:p>
      </dgm:t>
    </dgm:pt>
    <dgm:pt modelId="{FDB4FD96-9D2A-42F0-A25A-5DD4B1AC9B6E}" type="parTrans" cxnId="{4D4DF878-AAFB-4A69-8C07-728AE120CEE2}">
      <dgm:prSet/>
      <dgm:spPr/>
      <dgm:t>
        <a:bodyPr/>
        <a:lstStyle/>
        <a:p>
          <a:endParaRPr lang="en-US"/>
        </a:p>
      </dgm:t>
    </dgm:pt>
    <dgm:pt modelId="{87B0B3F0-942D-41AF-80A8-3DFFC6371D89}" type="sibTrans" cxnId="{4D4DF878-AAFB-4A69-8C07-728AE120CEE2}">
      <dgm:prSet/>
      <dgm:spPr/>
      <dgm:t>
        <a:bodyPr/>
        <a:lstStyle/>
        <a:p>
          <a:endParaRPr lang="en-US"/>
        </a:p>
      </dgm:t>
    </dgm:pt>
    <dgm:pt modelId="{FDE30016-925E-46E0-8FB3-12B71FDC3D0C}">
      <dgm:prSet custT="1"/>
      <dgm:spPr>
        <a:solidFill>
          <a:schemeClr val="accent3">
            <a:alpha val="53000"/>
          </a:schemeClr>
        </a:solidFill>
        <a:ln>
          <a:solidFill>
            <a:schemeClr val="tx1"/>
          </a:solidFill>
        </a:ln>
      </dgm:spPr>
      <dgm:t>
        <a:bodyPr/>
        <a:lstStyle/>
        <a:p>
          <a:pPr defTabSz="1200150">
            <a:spcBef>
              <a:spcPct val="0"/>
            </a:spcBef>
            <a:spcAft>
              <a:spcPct val="35000"/>
            </a:spcAft>
          </a:pPr>
          <a:r>
            <a:rPr lang="zh-CN" sz="2000" b="0" i="0" dirty="0" smtClean="0">
              <a:solidFill>
                <a:srgbClr val="333333"/>
              </a:solidFill>
              <a:ea typeface="SimSun" pitchFamily="18" charset="0"/>
            </a:rPr>
            <a:t>事实歧视</a:t>
          </a:r>
        </a:p>
      </dgm:t>
    </dgm:pt>
    <dgm:pt modelId="{4E00E965-A638-45A1-A060-A4B176D3B747}" type="parTrans" cxnId="{0D6905B5-351B-44B3-93F6-C493E9BEF652}">
      <dgm:prSet/>
      <dgm:spPr/>
      <dgm:t>
        <a:bodyPr/>
        <a:lstStyle/>
        <a:p>
          <a:endParaRPr lang="en-US"/>
        </a:p>
      </dgm:t>
    </dgm:pt>
    <dgm:pt modelId="{3902B729-4015-4EAF-92ED-BFC34877FF25}" type="sibTrans" cxnId="{0D6905B5-351B-44B3-93F6-C493E9BEF652}">
      <dgm:prSet/>
      <dgm:spPr/>
      <dgm:t>
        <a:bodyPr/>
        <a:lstStyle/>
        <a:p>
          <a:endParaRPr lang="en-US"/>
        </a:p>
      </dgm:t>
    </dgm:pt>
    <dgm:pt modelId="{D43F79F5-732F-4018-9C71-92357FC65E4D}" type="pres">
      <dgm:prSet presAssocID="{250763ED-E6F2-4B85-A4F9-EEE44025005F}" presName="diagram" presStyleCnt="0">
        <dgm:presLayoutVars>
          <dgm:dir/>
          <dgm:resizeHandles val="exact"/>
        </dgm:presLayoutVars>
      </dgm:prSet>
      <dgm:spPr/>
      <dgm:t>
        <a:bodyPr/>
        <a:lstStyle/>
        <a:p>
          <a:endParaRPr lang="en-US"/>
        </a:p>
      </dgm:t>
    </dgm:pt>
    <dgm:pt modelId="{8F7E6FCA-A154-4EED-87E7-928156CDA896}" type="pres">
      <dgm:prSet presAssocID="{A968C1ED-331A-4D0C-8451-5F2777C7FA0B}" presName="node" presStyleLbl="node1" presStyleIdx="0" presStyleCnt="8">
        <dgm:presLayoutVars>
          <dgm:bulletEnabled val="1"/>
        </dgm:presLayoutVars>
      </dgm:prSet>
      <dgm:spPr/>
      <dgm:t>
        <a:bodyPr/>
        <a:lstStyle/>
        <a:p>
          <a:endParaRPr lang="en-US"/>
        </a:p>
      </dgm:t>
    </dgm:pt>
    <dgm:pt modelId="{22B0AF0D-1A05-48F5-BF94-AAD8646B20D4}" type="pres">
      <dgm:prSet presAssocID="{E8E99FBA-7B84-4CD4-B37F-004191D9A0EB}" presName="sibTrans" presStyleCnt="0"/>
      <dgm:spPr/>
    </dgm:pt>
    <dgm:pt modelId="{68E13944-7F0F-41F5-9FDC-DFF83DB8E57A}" type="pres">
      <dgm:prSet presAssocID="{E9E4AA53-727B-4266-AF76-7CD48FD5D4F9}" presName="node" presStyleLbl="node1" presStyleIdx="1" presStyleCnt="8">
        <dgm:presLayoutVars>
          <dgm:bulletEnabled val="1"/>
        </dgm:presLayoutVars>
      </dgm:prSet>
      <dgm:spPr/>
      <dgm:t>
        <a:bodyPr/>
        <a:lstStyle/>
        <a:p>
          <a:endParaRPr lang="en-US"/>
        </a:p>
      </dgm:t>
    </dgm:pt>
    <dgm:pt modelId="{326F61CD-CAB3-4F5A-827B-8B36F39DB196}" type="pres">
      <dgm:prSet presAssocID="{5E1628B8-875F-4CE7-8412-9357562F44A9}" presName="sibTrans" presStyleCnt="0"/>
      <dgm:spPr/>
    </dgm:pt>
    <dgm:pt modelId="{4B662A13-EFA0-4EDF-971E-DF25AC617F9B}" type="pres">
      <dgm:prSet presAssocID="{284D1538-C558-4674-A9FF-65AD9AD4B0C2}" presName="node" presStyleLbl="node1" presStyleIdx="2" presStyleCnt="8">
        <dgm:presLayoutVars>
          <dgm:bulletEnabled val="1"/>
        </dgm:presLayoutVars>
      </dgm:prSet>
      <dgm:spPr/>
      <dgm:t>
        <a:bodyPr/>
        <a:lstStyle/>
        <a:p>
          <a:endParaRPr lang="en-US"/>
        </a:p>
      </dgm:t>
    </dgm:pt>
    <dgm:pt modelId="{71C663EE-2351-42C8-BF12-BAF7043755E4}" type="pres">
      <dgm:prSet presAssocID="{8EA7FC02-F134-42F8-88C5-6729023A6696}" presName="sibTrans" presStyleCnt="0"/>
      <dgm:spPr/>
    </dgm:pt>
    <dgm:pt modelId="{8BA8309A-D83B-46A3-BD93-FDE248AA569B}" type="pres">
      <dgm:prSet presAssocID="{96403ED9-9406-4683-89A7-421D73CD4787}" presName="node" presStyleLbl="node1" presStyleIdx="3" presStyleCnt="8">
        <dgm:presLayoutVars>
          <dgm:bulletEnabled val="1"/>
        </dgm:presLayoutVars>
      </dgm:prSet>
      <dgm:spPr/>
      <dgm:t>
        <a:bodyPr/>
        <a:lstStyle/>
        <a:p>
          <a:endParaRPr lang="en-US"/>
        </a:p>
      </dgm:t>
    </dgm:pt>
    <dgm:pt modelId="{0F25C8D3-4D14-47CA-913A-8CCAE4FD9B89}" type="pres">
      <dgm:prSet presAssocID="{87B0B3F0-942D-41AF-80A8-3DFFC6371D89}" presName="sibTrans" presStyleCnt="0"/>
      <dgm:spPr/>
    </dgm:pt>
    <dgm:pt modelId="{CC602039-6D50-4B1A-847D-0F32BC92C80D}" type="pres">
      <dgm:prSet presAssocID="{FDE30016-925E-46E0-8FB3-12B71FDC3D0C}" presName="node" presStyleLbl="node1" presStyleIdx="4" presStyleCnt="8" custLinFactNeighborX="2000" custLinFactNeighborY="-1111">
        <dgm:presLayoutVars>
          <dgm:bulletEnabled val="1"/>
        </dgm:presLayoutVars>
      </dgm:prSet>
      <dgm:spPr/>
      <dgm:t>
        <a:bodyPr/>
        <a:lstStyle/>
        <a:p>
          <a:endParaRPr lang="en-US"/>
        </a:p>
      </dgm:t>
    </dgm:pt>
    <dgm:pt modelId="{69B579A7-74C7-4752-905C-D16ED8BB9F14}" type="pres">
      <dgm:prSet presAssocID="{3902B729-4015-4EAF-92ED-BFC34877FF25}" presName="sibTrans" presStyleCnt="0"/>
      <dgm:spPr/>
    </dgm:pt>
    <dgm:pt modelId="{9C0900F1-7148-4209-9EDC-9973058FA49A}" type="pres">
      <dgm:prSet presAssocID="{5E880043-7CAD-4D75-8FFC-B8B97C01B902}" presName="node" presStyleLbl="node1" presStyleIdx="5" presStyleCnt="8">
        <dgm:presLayoutVars>
          <dgm:bulletEnabled val="1"/>
        </dgm:presLayoutVars>
      </dgm:prSet>
      <dgm:spPr/>
      <dgm:t>
        <a:bodyPr/>
        <a:lstStyle/>
        <a:p>
          <a:endParaRPr lang="en-US"/>
        </a:p>
      </dgm:t>
    </dgm:pt>
    <dgm:pt modelId="{E18F5B2A-5C3B-4EF3-884A-94F0C63F23CA}" type="pres">
      <dgm:prSet presAssocID="{D6AA066B-B7E2-4CD9-9769-A77E47ADA612}" presName="sibTrans" presStyleCnt="0"/>
      <dgm:spPr/>
    </dgm:pt>
    <dgm:pt modelId="{AAB96FE2-460A-4DF9-9684-8E6C22A4BCC5}" type="pres">
      <dgm:prSet presAssocID="{56013055-A85F-4E8F-98C3-97902EADED32}" presName="node" presStyleLbl="node1" presStyleIdx="6" presStyleCnt="8" custLinFactNeighborX="-55000" custLinFactNeighborY="2222">
        <dgm:presLayoutVars>
          <dgm:bulletEnabled val="1"/>
        </dgm:presLayoutVars>
      </dgm:prSet>
      <dgm:spPr/>
      <dgm:t>
        <a:bodyPr/>
        <a:lstStyle/>
        <a:p>
          <a:endParaRPr lang="en-US"/>
        </a:p>
      </dgm:t>
    </dgm:pt>
    <dgm:pt modelId="{27EBA8F1-B9B6-4EFD-8899-B7E25716728A}" type="pres">
      <dgm:prSet presAssocID="{8E8C8EFE-1574-48D8-94E6-06BB219DBCEB}" presName="sibTrans" presStyleCnt="0"/>
      <dgm:spPr/>
    </dgm:pt>
    <dgm:pt modelId="{12638E4E-D337-4111-87CF-874D4AC34105}" type="pres">
      <dgm:prSet presAssocID="{799CEA30-402E-4BD8-921B-958373253CD6}" presName="node" presStyleLbl="node1" presStyleIdx="7" presStyleCnt="8" custAng="20290184" custScaleX="102418" custScaleY="89340" custLinFactNeighborX="50503" custLinFactNeighborY="2222">
        <dgm:presLayoutVars>
          <dgm:bulletEnabled val="1"/>
        </dgm:presLayoutVars>
      </dgm:prSet>
      <dgm:spPr/>
      <dgm:t>
        <a:bodyPr/>
        <a:lstStyle/>
        <a:p>
          <a:endParaRPr lang="en-US"/>
        </a:p>
      </dgm:t>
    </dgm:pt>
  </dgm:ptLst>
  <dgm:cxnLst>
    <dgm:cxn modelId="{6761CDE6-1EA0-4EAB-BC95-42A80FDF230A}" srcId="{250763ED-E6F2-4B85-A4F9-EEE44025005F}" destId="{284D1538-C558-4674-A9FF-65AD9AD4B0C2}" srcOrd="2" destOrd="0" parTransId="{3BDFCF64-DDCC-4488-AF6E-F05641334CA7}" sibTransId="{8EA7FC02-F134-42F8-88C5-6729023A6696}"/>
    <dgm:cxn modelId="{B6FE96C6-E19A-4D3B-95F4-92EA8A9C8F88}" type="presOf" srcId="{56013055-A85F-4E8F-98C3-97902EADED32}" destId="{AAB96FE2-460A-4DF9-9684-8E6C22A4BCC5}" srcOrd="0" destOrd="0" presId="urn:microsoft.com/office/officeart/2005/8/layout/default#1"/>
    <dgm:cxn modelId="{D04833FD-6AAF-4309-9A0C-814159732EA4}" srcId="{250763ED-E6F2-4B85-A4F9-EEE44025005F}" destId="{A968C1ED-331A-4D0C-8451-5F2777C7FA0B}" srcOrd="0" destOrd="0" parTransId="{558AAFB1-6604-4DC5-A160-4547023DA7A2}" sibTransId="{E8E99FBA-7B84-4CD4-B37F-004191D9A0EB}"/>
    <dgm:cxn modelId="{8CE6417D-7F76-4091-B1D3-1FE95899AE30}" type="presOf" srcId="{250763ED-E6F2-4B85-A4F9-EEE44025005F}" destId="{D43F79F5-732F-4018-9C71-92357FC65E4D}" srcOrd="0" destOrd="0" presId="urn:microsoft.com/office/officeart/2005/8/layout/default#1"/>
    <dgm:cxn modelId="{0D6905B5-351B-44B3-93F6-C493E9BEF652}" srcId="{250763ED-E6F2-4B85-A4F9-EEE44025005F}" destId="{FDE30016-925E-46E0-8FB3-12B71FDC3D0C}" srcOrd="4" destOrd="0" parTransId="{4E00E965-A638-45A1-A060-A4B176D3B747}" sibTransId="{3902B729-4015-4EAF-92ED-BFC34877FF25}"/>
    <dgm:cxn modelId="{2009F405-AF24-452F-8146-26C90BD77749}" srcId="{250763ED-E6F2-4B85-A4F9-EEE44025005F}" destId="{56013055-A85F-4E8F-98C3-97902EADED32}" srcOrd="6" destOrd="0" parTransId="{5B8631A1-CBC9-48A5-A07C-E39C446671D0}" sibTransId="{8E8C8EFE-1574-48D8-94E6-06BB219DBCEB}"/>
    <dgm:cxn modelId="{56EFB0CC-BB8B-46A8-8033-CCB6676B5D62}" srcId="{250763ED-E6F2-4B85-A4F9-EEE44025005F}" destId="{5E880043-7CAD-4D75-8FFC-B8B97C01B902}" srcOrd="5" destOrd="0" parTransId="{0CAC28AF-DEE9-4296-B2A8-3BD3E975604F}" sibTransId="{D6AA066B-B7E2-4CD9-9769-A77E47ADA612}"/>
    <dgm:cxn modelId="{831143F4-2DB5-4D9A-8694-814E59BE2736}" type="presOf" srcId="{96403ED9-9406-4683-89A7-421D73CD4787}" destId="{8BA8309A-D83B-46A3-BD93-FDE248AA569B}" srcOrd="0" destOrd="0" presId="urn:microsoft.com/office/officeart/2005/8/layout/default#1"/>
    <dgm:cxn modelId="{F9000A6B-8328-4EDA-9EB2-316756664432}" type="presOf" srcId="{A968C1ED-331A-4D0C-8451-5F2777C7FA0B}" destId="{8F7E6FCA-A154-4EED-87E7-928156CDA896}" srcOrd="0" destOrd="0" presId="urn:microsoft.com/office/officeart/2005/8/layout/default#1"/>
    <dgm:cxn modelId="{F634E196-945C-4674-B3D4-40DA533F477B}" type="presOf" srcId="{5E880043-7CAD-4D75-8FFC-B8B97C01B902}" destId="{9C0900F1-7148-4209-9EDC-9973058FA49A}" srcOrd="0" destOrd="0" presId="urn:microsoft.com/office/officeart/2005/8/layout/default#1"/>
    <dgm:cxn modelId="{3553157B-9220-483C-B826-6966C3ED12D3}" type="presOf" srcId="{FDE30016-925E-46E0-8FB3-12B71FDC3D0C}" destId="{CC602039-6D50-4B1A-847D-0F32BC92C80D}" srcOrd="0" destOrd="0" presId="urn:microsoft.com/office/officeart/2005/8/layout/default#1"/>
    <dgm:cxn modelId="{56D1CAB9-C11B-47DC-92F8-627B0435C639}" srcId="{250763ED-E6F2-4B85-A4F9-EEE44025005F}" destId="{E9E4AA53-727B-4266-AF76-7CD48FD5D4F9}" srcOrd="1" destOrd="0" parTransId="{CE94B7B2-8ECA-43EA-A7AB-49835A56C9B3}" sibTransId="{5E1628B8-875F-4CE7-8412-9357562F44A9}"/>
    <dgm:cxn modelId="{4D4DF878-AAFB-4A69-8C07-728AE120CEE2}" srcId="{250763ED-E6F2-4B85-A4F9-EEE44025005F}" destId="{96403ED9-9406-4683-89A7-421D73CD4787}" srcOrd="3" destOrd="0" parTransId="{FDB4FD96-9D2A-42F0-A25A-5DD4B1AC9B6E}" sibTransId="{87B0B3F0-942D-41AF-80A8-3DFFC6371D89}"/>
    <dgm:cxn modelId="{544F400E-5B79-4B75-AF68-E7BC6923D7E4}" srcId="{250763ED-E6F2-4B85-A4F9-EEE44025005F}" destId="{799CEA30-402E-4BD8-921B-958373253CD6}" srcOrd="7" destOrd="0" parTransId="{DA0BB6F8-5FD4-4272-AFB2-5EB8404A0B1D}" sibTransId="{8058DA2D-E409-48BD-9283-2AD861657AFD}"/>
    <dgm:cxn modelId="{369E869E-392B-4B57-B955-B58232BE885E}" type="presOf" srcId="{E9E4AA53-727B-4266-AF76-7CD48FD5D4F9}" destId="{68E13944-7F0F-41F5-9FDC-DFF83DB8E57A}" srcOrd="0" destOrd="0" presId="urn:microsoft.com/office/officeart/2005/8/layout/default#1"/>
    <dgm:cxn modelId="{10BB2B1C-7A65-4637-88D5-9CCA5D1F235F}" type="presOf" srcId="{799CEA30-402E-4BD8-921B-958373253CD6}" destId="{12638E4E-D337-4111-87CF-874D4AC34105}" srcOrd="0" destOrd="0" presId="urn:microsoft.com/office/officeart/2005/8/layout/default#1"/>
    <dgm:cxn modelId="{BB938F26-7CDA-4F09-8F3D-A423B2A9AB17}" type="presOf" srcId="{284D1538-C558-4674-A9FF-65AD9AD4B0C2}" destId="{4B662A13-EFA0-4EDF-971E-DF25AC617F9B}" srcOrd="0" destOrd="0" presId="urn:microsoft.com/office/officeart/2005/8/layout/default#1"/>
    <dgm:cxn modelId="{80B178F3-0F37-4AD2-ADD3-1A3F12E8A3AA}" type="presParOf" srcId="{D43F79F5-732F-4018-9C71-92357FC65E4D}" destId="{8F7E6FCA-A154-4EED-87E7-928156CDA896}" srcOrd="0" destOrd="0" presId="urn:microsoft.com/office/officeart/2005/8/layout/default#1"/>
    <dgm:cxn modelId="{C1EA4D7A-93B3-4048-9FCF-D17C55F17B87}" type="presParOf" srcId="{D43F79F5-732F-4018-9C71-92357FC65E4D}" destId="{22B0AF0D-1A05-48F5-BF94-AAD8646B20D4}" srcOrd="1" destOrd="0" presId="urn:microsoft.com/office/officeart/2005/8/layout/default#1"/>
    <dgm:cxn modelId="{BFB4CCC3-679B-4265-8412-C486C838493C}" type="presParOf" srcId="{D43F79F5-732F-4018-9C71-92357FC65E4D}" destId="{68E13944-7F0F-41F5-9FDC-DFF83DB8E57A}" srcOrd="2" destOrd="0" presId="urn:microsoft.com/office/officeart/2005/8/layout/default#1"/>
    <dgm:cxn modelId="{7623E28C-7DEC-4377-B8AF-31E424353474}" type="presParOf" srcId="{D43F79F5-732F-4018-9C71-92357FC65E4D}" destId="{326F61CD-CAB3-4F5A-827B-8B36F39DB196}" srcOrd="3" destOrd="0" presId="urn:microsoft.com/office/officeart/2005/8/layout/default#1"/>
    <dgm:cxn modelId="{BD90B1F9-6C0D-42FC-B8EB-C880E1F6A490}" type="presParOf" srcId="{D43F79F5-732F-4018-9C71-92357FC65E4D}" destId="{4B662A13-EFA0-4EDF-971E-DF25AC617F9B}" srcOrd="4" destOrd="0" presId="urn:microsoft.com/office/officeart/2005/8/layout/default#1"/>
    <dgm:cxn modelId="{E03B6145-AF21-42D9-97F4-78F35514BD2D}" type="presParOf" srcId="{D43F79F5-732F-4018-9C71-92357FC65E4D}" destId="{71C663EE-2351-42C8-BF12-BAF7043755E4}" srcOrd="5" destOrd="0" presId="urn:microsoft.com/office/officeart/2005/8/layout/default#1"/>
    <dgm:cxn modelId="{8F3717CF-F0A8-43F2-8A1C-C0AFED74ACCE}" type="presParOf" srcId="{D43F79F5-732F-4018-9C71-92357FC65E4D}" destId="{8BA8309A-D83B-46A3-BD93-FDE248AA569B}" srcOrd="6" destOrd="0" presId="urn:microsoft.com/office/officeart/2005/8/layout/default#1"/>
    <dgm:cxn modelId="{5076F67A-C65F-4807-85FA-EEAA3C6EF4CB}" type="presParOf" srcId="{D43F79F5-732F-4018-9C71-92357FC65E4D}" destId="{0F25C8D3-4D14-47CA-913A-8CCAE4FD9B89}" srcOrd="7" destOrd="0" presId="urn:microsoft.com/office/officeart/2005/8/layout/default#1"/>
    <dgm:cxn modelId="{D36D344E-CA62-453F-A827-713683E4A2E8}" type="presParOf" srcId="{D43F79F5-732F-4018-9C71-92357FC65E4D}" destId="{CC602039-6D50-4B1A-847D-0F32BC92C80D}" srcOrd="8" destOrd="0" presId="urn:microsoft.com/office/officeart/2005/8/layout/default#1"/>
    <dgm:cxn modelId="{32EDC181-84CC-4972-8916-29578ABE72E5}" type="presParOf" srcId="{D43F79F5-732F-4018-9C71-92357FC65E4D}" destId="{69B579A7-74C7-4752-905C-D16ED8BB9F14}" srcOrd="9" destOrd="0" presId="urn:microsoft.com/office/officeart/2005/8/layout/default#1"/>
    <dgm:cxn modelId="{E182AD93-A532-4066-B98E-7A534EC1D79B}" type="presParOf" srcId="{D43F79F5-732F-4018-9C71-92357FC65E4D}" destId="{9C0900F1-7148-4209-9EDC-9973058FA49A}" srcOrd="10" destOrd="0" presId="urn:microsoft.com/office/officeart/2005/8/layout/default#1"/>
    <dgm:cxn modelId="{1DE8D842-4DE5-4DC9-A303-E6D7D3D483E2}" type="presParOf" srcId="{D43F79F5-732F-4018-9C71-92357FC65E4D}" destId="{E18F5B2A-5C3B-4EF3-884A-94F0C63F23CA}" srcOrd="11" destOrd="0" presId="urn:microsoft.com/office/officeart/2005/8/layout/default#1"/>
    <dgm:cxn modelId="{E8C38AFB-DF26-4DDC-AF90-A9F7A890DD6D}" type="presParOf" srcId="{D43F79F5-732F-4018-9C71-92357FC65E4D}" destId="{AAB96FE2-460A-4DF9-9684-8E6C22A4BCC5}" srcOrd="12" destOrd="0" presId="urn:microsoft.com/office/officeart/2005/8/layout/default#1"/>
    <dgm:cxn modelId="{C67DBED3-4C53-4FA1-9A7C-63493DA3F546}" type="presParOf" srcId="{D43F79F5-732F-4018-9C71-92357FC65E4D}" destId="{27EBA8F1-B9B6-4EFD-8899-B7E25716728A}" srcOrd="13" destOrd="0" presId="urn:microsoft.com/office/officeart/2005/8/layout/default#1"/>
    <dgm:cxn modelId="{5D790E5F-6DC1-48F8-AB17-4C765AB85D21}" type="presParOf" srcId="{D43F79F5-732F-4018-9C71-92357FC65E4D}" destId="{12638E4E-D337-4111-87CF-874D4AC34105}" srcOrd="14" destOrd="0" presId="urn:microsoft.com/office/officeart/2005/8/layout/defaul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7E6FCA-A154-4EED-87E7-928156CDA896}">
      <dsp:nvSpPr>
        <dsp:cNvPr id="0" name=""/>
        <dsp:cNvSpPr/>
      </dsp:nvSpPr>
      <dsp:spPr>
        <a:xfrm>
          <a:off x="0" y="127000"/>
          <a:ext cx="1904999" cy="1143000"/>
        </a:xfrm>
        <a:prstGeom prst="rect">
          <a:avLst/>
        </a:prstGeom>
        <a:solidFill>
          <a:srgbClr val="7030A0">
            <a:alpha val="53000"/>
          </a:srgb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zh-CN" sz="2000" b="0" i="0" kern="1200" dirty="0" smtClean="0">
              <a:solidFill>
                <a:srgbClr val="333333"/>
              </a:solidFill>
              <a:ea typeface="SimSun" pitchFamily="18" charset="0"/>
            </a:rPr>
            <a:t>间接歧视 </a:t>
          </a:r>
        </a:p>
        <a:p>
          <a:pPr lvl="0" algn="ctr" defTabSz="800100">
            <a:spcBef>
              <a:spcPct val="0"/>
            </a:spcBef>
            <a:spcAft>
              <a:spcPct val="35000"/>
            </a:spcAft>
          </a:pPr>
          <a:endParaRPr lang="en-US" kern="1200" dirty="0"/>
        </a:p>
      </dsp:txBody>
      <dsp:txXfrm>
        <a:off x="0" y="127000"/>
        <a:ext cx="1904999" cy="1143000"/>
      </dsp:txXfrm>
    </dsp:sp>
    <dsp:sp modelId="{68E13944-7F0F-41F5-9FDC-DFF83DB8E57A}">
      <dsp:nvSpPr>
        <dsp:cNvPr id="0" name=""/>
        <dsp:cNvSpPr/>
      </dsp:nvSpPr>
      <dsp:spPr>
        <a:xfrm>
          <a:off x="2095500" y="127000"/>
          <a:ext cx="1904999" cy="1143000"/>
        </a:xfrm>
        <a:prstGeom prst="rect">
          <a:avLst/>
        </a:prstGeom>
        <a:solidFill>
          <a:schemeClr val="bg1">
            <a:lumMod val="75000"/>
          </a:schemeClr>
        </a:solidFill>
        <a:ln w="25400" cap="flat" cmpd="sng" algn="ctr">
          <a:solidFill>
            <a:schemeClr val="bg1">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0" tIns="228600" rIns="228600" bIns="22860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6000" kern="1200" dirty="0" smtClean="0">
              <a:solidFill>
                <a:schemeClr val="tx1"/>
              </a:solidFill>
            </a:rPr>
            <a:t>?</a:t>
          </a:r>
          <a:endParaRPr lang="en-US" sz="6000" kern="1200" dirty="0">
            <a:solidFill>
              <a:schemeClr val="tx1"/>
            </a:solidFill>
          </a:endParaRPr>
        </a:p>
      </dsp:txBody>
      <dsp:txXfrm>
        <a:off x="2095500" y="127000"/>
        <a:ext cx="1904999" cy="1143000"/>
      </dsp:txXfrm>
    </dsp:sp>
    <dsp:sp modelId="{4B662A13-EFA0-4EDF-971E-DF25AC617F9B}">
      <dsp:nvSpPr>
        <dsp:cNvPr id="0" name=""/>
        <dsp:cNvSpPr/>
      </dsp:nvSpPr>
      <dsp:spPr>
        <a:xfrm>
          <a:off x="4191000" y="127000"/>
          <a:ext cx="1904999" cy="1143000"/>
        </a:xfrm>
        <a:prstGeom prst="rect">
          <a:avLst/>
        </a:prstGeom>
        <a:solidFill>
          <a:srgbClr val="92D050">
            <a:alpha val="53000"/>
          </a:srgb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zh-CN" sz="2000" b="0" i="0" kern="1200" dirty="0" smtClean="0">
              <a:solidFill>
                <a:srgbClr val="333333"/>
              </a:solidFill>
              <a:ea typeface="SimSun" pitchFamily="18" charset="0"/>
            </a:rPr>
            <a:t>基于权利的歧视</a:t>
          </a:r>
        </a:p>
        <a:p>
          <a:pPr lvl="0" algn="ctr" defTabSz="1200150">
            <a:spcBef>
              <a:spcPct val="0"/>
            </a:spcBef>
            <a:spcAft>
              <a:spcPct val="35000"/>
            </a:spcAft>
          </a:pPr>
          <a:endParaRPr lang="en-US" kern="1200" dirty="0">
            <a:solidFill>
              <a:schemeClr val="tx1"/>
            </a:solidFill>
          </a:endParaRPr>
        </a:p>
      </dsp:txBody>
      <dsp:txXfrm>
        <a:off x="4191000" y="127000"/>
        <a:ext cx="1904999" cy="1143000"/>
      </dsp:txXfrm>
    </dsp:sp>
    <dsp:sp modelId="{8BA8309A-D83B-46A3-BD93-FDE248AA569B}">
      <dsp:nvSpPr>
        <dsp:cNvPr id="0" name=""/>
        <dsp:cNvSpPr/>
      </dsp:nvSpPr>
      <dsp:spPr>
        <a:xfrm>
          <a:off x="0" y="1460500"/>
          <a:ext cx="1904999" cy="1143000"/>
        </a:xfrm>
        <a:prstGeom prst="rect">
          <a:avLst/>
        </a:prstGeom>
        <a:solidFill>
          <a:schemeClr val="bg1">
            <a:lumMod val="75000"/>
          </a:schemeClr>
        </a:solidFill>
        <a:ln w="25400" cap="flat" cmpd="sng" algn="ctr">
          <a:solidFill>
            <a:schemeClr val="bg1">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0" tIns="228600" rIns="228600" bIns="228600" numCol="1" spcCol="1270" anchor="ctr" anchorCtr="0">
          <a:noAutofit/>
        </a:bodyPr>
        <a:lstStyle/>
        <a:p>
          <a:pPr marL="0" marR="0" lvl="2" indent="0" algn="ctr" defTabSz="914400" eaLnBrk="1" fontAlgn="auto" latinLnBrk="0" hangingPunct="1">
            <a:lnSpc>
              <a:spcPct val="100000"/>
            </a:lnSpc>
            <a:spcBef>
              <a:spcPct val="0"/>
            </a:spcBef>
            <a:spcAft>
              <a:spcPts val="0"/>
            </a:spcAft>
            <a:buClrTx/>
            <a:buSzTx/>
            <a:buFontTx/>
            <a:buNone/>
            <a:tabLst/>
            <a:defRPr/>
          </a:pPr>
          <a:r>
            <a:rPr lang="en-US" sz="6000" kern="1200" dirty="0" smtClean="0">
              <a:solidFill>
                <a:schemeClr val="tx1"/>
              </a:solidFill>
            </a:rPr>
            <a:t>?</a:t>
          </a:r>
        </a:p>
        <a:p>
          <a:pPr algn="ctr" defTabSz="2311400">
            <a:spcBef>
              <a:spcPct val="0"/>
            </a:spcBef>
            <a:spcAft>
              <a:spcPct val="35000"/>
            </a:spcAft>
          </a:pPr>
          <a:endParaRPr lang="en-US" kern="1200" dirty="0"/>
        </a:p>
      </dsp:txBody>
      <dsp:txXfrm>
        <a:off x="0" y="1460500"/>
        <a:ext cx="1904999" cy="1143000"/>
      </dsp:txXfrm>
    </dsp:sp>
    <dsp:sp modelId="{CC602039-6D50-4B1A-847D-0F32BC92C80D}">
      <dsp:nvSpPr>
        <dsp:cNvPr id="0" name=""/>
        <dsp:cNvSpPr/>
      </dsp:nvSpPr>
      <dsp:spPr>
        <a:xfrm>
          <a:off x="2133600" y="1447801"/>
          <a:ext cx="1904999" cy="1143000"/>
        </a:xfrm>
        <a:prstGeom prst="rect">
          <a:avLst/>
        </a:prstGeom>
        <a:solidFill>
          <a:schemeClr val="accent3">
            <a:alpha val="5300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1200150">
            <a:lnSpc>
              <a:spcPct val="90000"/>
            </a:lnSpc>
            <a:spcBef>
              <a:spcPct val="0"/>
            </a:spcBef>
            <a:spcAft>
              <a:spcPct val="35000"/>
            </a:spcAft>
          </a:pPr>
          <a:r>
            <a:rPr lang="zh-CN" sz="2000" b="0" i="0" kern="1200" dirty="0" smtClean="0">
              <a:solidFill>
                <a:srgbClr val="333333"/>
              </a:solidFill>
              <a:ea typeface="SimSun" pitchFamily="18" charset="0"/>
            </a:rPr>
            <a:t>事实歧视</a:t>
          </a:r>
        </a:p>
      </dsp:txBody>
      <dsp:txXfrm>
        <a:off x="2133600" y="1447801"/>
        <a:ext cx="1904999" cy="1143000"/>
      </dsp:txXfrm>
    </dsp:sp>
    <dsp:sp modelId="{9C0900F1-7148-4209-9EDC-9973058FA49A}">
      <dsp:nvSpPr>
        <dsp:cNvPr id="0" name=""/>
        <dsp:cNvSpPr/>
      </dsp:nvSpPr>
      <dsp:spPr>
        <a:xfrm>
          <a:off x="4191000" y="1460500"/>
          <a:ext cx="1904999" cy="1143000"/>
        </a:xfrm>
        <a:prstGeom prst="rect">
          <a:avLst/>
        </a:prstGeom>
        <a:solidFill>
          <a:srgbClr val="00B0F0">
            <a:alpha val="53000"/>
          </a:srgb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zh-CN" sz="2000" b="0" i="0" kern="1200" dirty="0" smtClean="0">
              <a:solidFill>
                <a:srgbClr val="333333"/>
              </a:solidFill>
              <a:ea typeface="SimSun" pitchFamily="18" charset="0"/>
            </a:rPr>
            <a:t>直接歧视</a:t>
          </a:r>
        </a:p>
        <a:p>
          <a:pPr lvl="0" algn="ctr" defTabSz="1200150">
            <a:spcBef>
              <a:spcPct val="0"/>
            </a:spcBef>
            <a:spcAft>
              <a:spcPct val="35000"/>
            </a:spcAft>
          </a:pPr>
          <a:endParaRPr lang="en-US" kern="1200" dirty="0"/>
        </a:p>
      </dsp:txBody>
      <dsp:txXfrm>
        <a:off x="4191000" y="1460500"/>
        <a:ext cx="1904999" cy="1143000"/>
      </dsp:txXfrm>
    </dsp:sp>
    <dsp:sp modelId="{AAB96FE2-460A-4DF9-9684-8E6C22A4BCC5}">
      <dsp:nvSpPr>
        <dsp:cNvPr id="0" name=""/>
        <dsp:cNvSpPr/>
      </dsp:nvSpPr>
      <dsp:spPr>
        <a:xfrm>
          <a:off x="0" y="2819397"/>
          <a:ext cx="1904999" cy="1143000"/>
        </a:xfrm>
        <a:prstGeom prst="rect">
          <a:avLst/>
        </a:prstGeom>
        <a:solidFill>
          <a:srgbClr val="00B050">
            <a:alpha val="53000"/>
          </a:srgb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zh-CN" sz="2000" b="0" i="0" kern="1200" dirty="0" smtClean="0">
              <a:solidFill>
                <a:srgbClr val="333333"/>
              </a:solidFill>
              <a:ea typeface="SimSun" pitchFamily="18" charset="0"/>
            </a:rPr>
            <a:t>制度歧视</a:t>
          </a:r>
        </a:p>
      </dsp:txBody>
      <dsp:txXfrm>
        <a:off x="0" y="2819397"/>
        <a:ext cx="1904999" cy="1143000"/>
      </dsp:txXfrm>
    </dsp:sp>
    <dsp:sp modelId="{12638E4E-D337-4111-87CF-874D4AC34105}">
      <dsp:nvSpPr>
        <dsp:cNvPr id="0" name=""/>
        <dsp:cNvSpPr/>
      </dsp:nvSpPr>
      <dsp:spPr>
        <a:xfrm rot="20290184">
          <a:off x="4025030" y="2880319"/>
          <a:ext cx="1951062" cy="1021156"/>
        </a:xfrm>
        <a:prstGeom prst="rect">
          <a:avLst/>
        </a:prstGeom>
        <a:solidFill>
          <a:schemeClr val="bg1">
            <a:lumMod val="75000"/>
          </a:schemeClr>
        </a:solidFill>
        <a:ln w="25400" cap="flat" cmpd="sng" algn="ctr">
          <a:solidFill>
            <a:schemeClr val="bg1">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0" tIns="228600" rIns="228600" bIns="22860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6000" kern="1200" dirty="0" smtClean="0">
              <a:solidFill>
                <a:schemeClr val="tx1"/>
              </a:solidFill>
            </a:rPr>
            <a:t>?</a:t>
          </a:r>
        </a:p>
        <a:p>
          <a:pPr lvl="0" algn="ctr" defTabSz="1200150">
            <a:spcBef>
              <a:spcPct val="0"/>
            </a:spcBef>
            <a:spcAft>
              <a:spcPct val="35000"/>
            </a:spcAft>
          </a:pPr>
          <a:endParaRPr lang="en-US" kern="1200" dirty="0"/>
        </a:p>
      </dsp:txBody>
      <dsp:txXfrm>
        <a:off x="4025030" y="2880319"/>
        <a:ext cx="1951062" cy="1021156"/>
      </dsp:txXfrm>
    </dsp:sp>
  </dsp:spTree>
</dsp:drawing>
</file>

<file path=ppt/diagrams/layout1.xml><?xml version="1.0" encoding="utf-8"?>
<dgm:layoutDef xmlns:dgm="http://schemas.openxmlformats.org/drawingml/2006/diagram" xmlns:a="http://schemas.openxmlformats.org/drawingml/2006/main" uniqueId="urn:microsoft.com/office/officeart/2005/8/layout/default#1">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6400" cy="496888"/>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fr-FR"/>
          </a:p>
        </p:txBody>
      </p:sp>
      <p:sp>
        <p:nvSpPr>
          <p:cNvPr id="3" name="Espace réservé de la date 2"/>
          <p:cNvSpPr>
            <a:spLocks noGrp="1"/>
          </p:cNvSpPr>
          <p:nvPr>
            <p:ph type="dt" sz="quarter" idx="1"/>
          </p:nvPr>
        </p:nvSpPr>
        <p:spPr>
          <a:xfrm>
            <a:off x="3849688" y="0"/>
            <a:ext cx="2946400" cy="496888"/>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108" charset="0"/>
                <a:ea typeface="ＭＳ Ｐゴシック" pitchFamily="-108" charset="-128"/>
              </a:defRPr>
            </a:lvl1pPr>
          </a:lstStyle>
          <a:p>
            <a:pPr>
              <a:defRPr/>
            </a:pPr>
            <a:fld id="{39FA7D06-EEBE-4100-9C88-81F72FB0816F}" type="datetime1">
              <a:rPr lang="fr-FR"/>
              <a:pPr>
                <a:defRPr/>
              </a:pPr>
              <a:t>15/8/5</a:t>
            </a:fld>
            <a:endParaRPr lang="fr-FR"/>
          </a:p>
        </p:txBody>
      </p:sp>
      <p:sp>
        <p:nvSpPr>
          <p:cNvPr id="4" name="Espace réservé du pied de page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fr-FR"/>
          </a:p>
        </p:txBody>
      </p:sp>
      <p:sp>
        <p:nvSpPr>
          <p:cNvPr id="5" name="Espace réservé du numéro de diapositive 4"/>
          <p:cNvSpPr>
            <a:spLocks noGrp="1"/>
          </p:cNvSpPr>
          <p:nvPr>
            <p:ph type="sldNum" sz="quarter" idx="3"/>
          </p:nvPr>
        </p:nvSpPr>
        <p:spPr>
          <a:xfrm>
            <a:off x="3849688" y="9428163"/>
            <a:ext cx="2946400" cy="496887"/>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108" charset="0"/>
                <a:ea typeface="ＭＳ Ｐゴシック" pitchFamily="-108" charset="-128"/>
              </a:defRPr>
            </a:lvl1pPr>
          </a:lstStyle>
          <a:p>
            <a:pPr>
              <a:defRPr/>
            </a:pPr>
            <a:fld id="{C17FB70F-35D8-414C-A1B1-13D5D48AB505}" type="slidenum">
              <a:rPr lang="fr-FR"/>
              <a:pPr>
                <a:defRPr/>
              </a:pPr>
              <a:t>‹#›</a:t>
            </a:fld>
            <a:endParaRPr lang="fr-FR"/>
          </a:p>
        </p:txBody>
      </p:sp>
    </p:spTree>
    <p:extLst>
      <p:ext uri="{BB962C8B-B14F-4D97-AF65-F5344CB8AC3E}">
        <p14:creationId xmlns:p14="http://schemas.microsoft.com/office/powerpoint/2010/main" val="6683567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ea typeface="ＭＳ Ｐゴシック" pitchFamily="-108" charset="-128"/>
              </a:defRPr>
            </a:lvl1pPr>
          </a:lstStyle>
          <a:p>
            <a:pPr>
              <a:defRPr/>
            </a:pPr>
            <a:endParaRPr lang="en-GB"/>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ea typeface="ＭＳ Ｐゴシック" pitchFamily="-108" charset="-128"/>
              </a:defRPr>
            </a:lvl1pPr>
          </a:lstStyle>
          <a:p>
            <a:pPr>
              <a:defRPr/>
            </a:pPr>
            <a:fld id="{B62A36A2-EEAD-40D9-A8E1-1301F63328A6}" type="datetimeFigureOut">
              <a:rPr lang="en-GB"/>
              <a:pPr>
                <a:defRPr/>
              </a:pPr>
              <a:t>15/8/5</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GB" noProof="0" smtClean="0"/>
          </a:p>
        </p:txBody>
      </p:sp>
      <p:sp>
        <p:nvSpPr>
          <p:cNvPr id="5" name="Notes Placeholder 4"/>
          <p:cNvSpPr>
            <a:spLocks noGrp="1"/>
          </p:cNvSpPr>
          <p:nvPr>
            <p:ph type="body" sz="quarter" idx="3"/>
          </p:nvPr>
        </p:nvSpPr>
        <p:spPr>
          <a:xfrm>
            <a:off x="679450" y="4714875"/>
            <a:ext cx="5438775" cy="4467225"/>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6" name="Footer Placehold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ea typeface="ＭＳ Ｐゴシック" pitchFamily="-108" charset="-128"/>
              </a:defRPr>
            </a:lvl1pPr>
          </a:lstStyle>
          <a:p>
            <a:pPr>
              <a:defRPr/>
            </a:pPr>
            <a:endParaRPr lang="en-GB"/>
          </a:p>
        </p:txBody>
      </p:sp>
      <p:sp>
        <p:nvSpPr>
          <p:cNvPr id="7" name="Slide Number Placeholder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ea typeface="ＭＳ Ｐゴシック" pitchFamily="-108" charset="-128"/>
              </a:defRPr>
            </a:lvl1pPr>
          </a:lstStyle>
          <a:p>
            <a:pPr>
              <a:defRPr/>
            </a:pPr>
            <a:fld id="{62CC1A32-B8FB-4D47-8FD9-E05C82B5F15E}" type="slidenum">
              <a:rPr lang="en-GB"/>
              <a:pPr>
                <a:defRPr/>
              </a:pPr>
              <a:t>‹#›</a:t>
            </a:fld>
            <a:endParaRPr lang="en-GB"/>
          </a:p>
        </p:txBody>
      </p:sp>
    </p:spTree>
    <p:extLst>
      <p:ext uri="{BB962C8B-B14F-4D97-AF65-F5344CB8AC3E}">
        <p14:creationId xmlns:p14="http://schemas.microsoft.com/office/powerpoint/2010/main" val="338472996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63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ED2437BE-2564-4787-A9D1-5318BA264B67}" type="slidenum">
              <a:rPr lang="en-GB" smtClean="0"/>
              <a:pPr eaLnBrk="1" hangingPunct="1"/>
              <a:t>1</a:t>
            </a:fld>
            <a:endParaRPr lang="en-GB"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sz="1200" b="0" i="0" dirty="0" smtClean="0">
                <a:solidFill>
                  <a:srgbClr val="000000"/>
                </a:solidFill>
                <a:ea typeface="SimSun" pitchFamily="18" charset="0"/>
              </a:rPr>
              <a:t>互动对话是诚信原则的自然结果，也是对残疾人尊严的有效认可。残疾人非常了解自身的需求，没有人比他们更有能力决定什么才是最好的便利。基于这一点，义务承担人应该让他们更好地明确自己的需求、评估资源，并避免歧视性行为。如果双方达成协议，则这一过程结束。如果未达成一致，则证明不满足客观标准的负担由义务承担人承担。</a:t>
            </a:r>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3A48E679-4245-4D2E-A5BD-003AE7FB0B5A}" type="slidenum">
              <a:rPr lang="en-GB" smtClean="0"/>
              <a:pPr eaLnBrk="1" hangingPunct="1"/>
              <a:t>10</a:t>
            </a:fld>
            <a:endParaRPr lang="en-GB"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sz="1200" b="0" i="0" dirty="0" smtClean="0">
                <a:solidFill>
                  <a:srgbClr val="000000"/>
                </a:solidFill>
                <a:ea typeface="SimSun" pitchFamily="18" charset="0"/>
              </a:rPr>
              <a:t>残疾人权利委员会至今没有在一般性意见中定义客观的合理性测试。然而，Jungelin v. Sweden的案例分析明确了其中的一些（概括性）要素。借鉴这些要素和比较法中规定的要素，我们便能够确定上述正当理由要素。</a:t>
            </a:r>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3A48E679-4245-4D2E-A5BD-003AE7FB0B5A}" type="slidenum">
              <a:rPr lang="en-GB" smtClean="0"/>
              <a:pPr eaLnBrk="1" hangingPunct="1"/>
              <a:t>11</a:t>
            </a:fld>
            <a:endParaRPr lang="en-GB"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dirty="0"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3A48E679-4245-4D2E-A5BD-003AE7FB0B5A}" type="slidenum">
              <a:rPr lang="en-GB" smtClean="0"/>
              <a:pPr eaLnBrk="1" hangingPunct="1"/>
              <a:t>12</a:t>
            </a:fld>
            <a:endParaRPr lang="en-GB"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dirty="0"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3A48E679-4245-4D2E-A5BD-003AE7FB0B5A}" type="slidenum">
              <a:rPr lang="en-GB" smtClean="0"/>
              <a:pPr eaLnBrk="1" hangingPunct="1"/>
              <a:t>13</a:t>
            </a:fld>
            <a:endParaRPr lang="en-GB"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dirty="0"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3A48E679-4245-4D2E-A5BD-003AE7FB0B5A}" type="slidenum">
              <a:rPr lang="en-GB" smtClean="0"/>
              <a:pPr eaLnBrk="1" hangingPunct="1"/>
              <a:t>14</a:t>
            </a:fld>
            <a:endParaRPr lang="en-GB"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sz="1200" b="0" i="0" dirty="0" smtClean="0">
                <a:solidFill>
                  <a:srgbClr val="000000"/>
                </a:solidFill>
                <a:ea typeface="SimSun" pitchFamily="18" charset="0"/>
              </a:rPr>
              <a:t>一些便利可能成本高昂。为了保障行驶权利，义务承担人必须利用所有集资选择，避免实施便利的过程中资金短缺的情况。</a:t>
            </a:r>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3A48E679-4245-4D2E-A5BD-003AE7FB0B5A}" type="slidenum">
              <a:rPr lang="en-GB" smtClean="0"/>
              <a:pPr eaLnBrk="1" hangingPunct="1"/>
              <a:t>15</a:t>
            </a:fld>
            <a:endParaRPr lang="en-GB"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sz="1200" b="0" i="0" dirty="0" smtClean="0">
                <a:solidFill>
                  <a:srgbClr val="000000"/>
                </a:solidFill>
                <a:ea typeface="SimSun" pitchFamily="18" charset="0"/>
              </a:rPr>
              <a:t>义务承担人可以证明，实施便利可能会危及实体的存在或核心职能的执行。例如，为了为一名坐轮椅的员工实施便利，一家小企业可能会要求强制安装电梯。在评估成本和财政补助后，企业经理可能会得出结论，该等便利将造成严重的负担，会让企业陷入固定营业收入无法支持支出的财务状况，甚至危及到企业的生存。</a:t>
            </a:r>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3A48E679-4245-4D2E-A5BD-003AE7FB0B5A}" type="slidenum">
              <a:rPr lang="en-GB" smtClean="0"/>
              <a:pPr eaLnBrk="1" hangingPunct="1"/>
              <a:t>16</a:t>
            </a:fld>
            <a:endParaRPr lang="en-GB"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a:p>
            <a:pPr eaLnBrk="1" hangingPunct="1">
              <a:spcBef>
                <a:spcPct val="0"/>
              </a:spcBef>
            </a:pPr>
            <a:endParaRPr lang="en-GB" smtClean="0"/>
          </a:p>
        </p:txBody>
      </p:sp>
      <p:sp>
        <p:nvSpPr>
          <p:cNvPr id="225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DC2D9C5C-D753-4443-B1D7-30DBD5465C60}" type="slidenum">
              <a:rPr lang="en-GB" smtClean="0"/>
              <a:pPr eaLnBrk="1" hangingPunct="1"/>
              <a:t>17</a:t>
            </a:fld>
            <a:endParaRPr lang="en-GB"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81CF200B-581C-42EF-A561-0D14B44C75F7}" type="slidenum">
              <a:rPr lang="en-GB" smtClean="0"/>
              <a:pPr eaLnBrk="1" hangingPunct="1"/>
              <a:t>18</a:t>
            </a:fld>
            <a:endParaRPr lang="en-GB"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r>
              <a:rPr lang="zh-CN" sz="1200" b="1" i="0" dirty="0" smtClean="0">
                <a:solidFill>
                  <a:srgbClr val="000000"/>
                </a:solidFill>
                <a:ea typeface="SimSun" pitchFamily="18" charset="0"/>
              </a:rPr>
              <a:t>幻灯片</a:t>
            </a:r>
            <a:r>
              <a:rPr lang="en-US" altLang="zh-CN" sz="1200" b="1" i="0" dirty="0" smtClean="0">
                <a:solidFill>
                  <a:srgbClr val="000000"/>
                </a:solidFill>
                <a:ea typeface="SimSun" pitchFamily="18" charset="0"/>
              </a:rPr>
              <a:t>19</a:t>
            </a:r>
            <a:endParaRPr lang="zh-CN" sz="1200" b="1" i="0" dirty="0" smtClean="0">
              <a:solidFill>
                <a:srgbClr val="000000"/>
              </a:solidFill>
              <a:ea typeface="SimSun" pitchFamily="18" charset="0"/>
            </a:endParaRPr>
          </a:p>
          <a:p>
            <a:pPr eaLnBrk="1" hangingPunct="1">
              <a:spcBef>
                <a:spcPct val="0"/>
              </a:spcBef>
            </a:pPr>
            <a:endParaRPr lang="en-GB" dirty="0" smtClean="0"/>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0E8B3A54-EE3A-4ADD-B3F8-F3C28DDAB8D6}" type="slidenum">
              <a:rPr lang="en-GB" smtClean="0"/>
              <a:pPr eaLnBrk="1" hangingPunct="1"/>
              <a:t>19</a:t>
            </a:fld>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GB" smtClean="0"/>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40567023-9062-41D6-BB7F-C7B9F18E44FD}" type="slidenum">
              <a:rPr lang="en-GB" smtClean="0"/>
              <a:pPr eaLnBrk="1" hangingPunct="1"/>
              <a:t>2</a:t>
            </a:fld>
            <a:endParaRPr lang="en-GB"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GB"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307FD479-3DB9-473E-B87E-E76E033A2844}" type="slidenum">
              <a:rPr lang="en-GB" smtClean="0"/>
              <a:pPr eaLnBrk="1" hangingPunct="1"/>
              <a:t>20</a:t>
            </a:fld>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a:p>
            <a:pPr eaLnBrk="1" hangingPunct="1">
              <a:spcBef>
                <a:spcPct val="0"/>
              </a:spcBef>
            </a:pPr>
            <a:endParaRPr lang="en-GB" smtClean="0"/>
          </a:p>
        </p:txBody>
      </p:sp>
      <p:sp>
        <p:nvSpPr>
          <p:cNvPr id="184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5C3D1552-E129-48E8-BC65-3DC9AFAFC7DE}" type="slidenum">
              <a:rPr lang="en-GB" smtClean="0"/>
              <a:pPr eaLnBrk="1" hangingPunct="1"/>
              <a:t>3</a:t>
            </a:fld>
            <a:endParaRPr lang="en-GB"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9BE8A775-9BDF-4A20-9AAE-9996B50CF39D}" type="slidenum">
              <a:rPr lang="en-GB" smtClean="0"/>
              <a:pPr eaLnBrk="1" hangingPunct="1"/>
              <a:t>4</a:t>
            </a:fld>
            <a:endParaRPr lang="en-GB"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b="1" smtClean="0"/>
          </a:p>
          <a:p>
            <a:pPr eaLnBrk="1" hangingPunct="1">
              <a:spcBef>
                <a:spcPct val="0"/>
              </a:spcBef>
            </a:pPr>
            <a:endParaRPr lang="en-GB" smtClean="0"/>
          </a:p>
        </p:txBody>
      </p:sp>
      <p:sp>
        <p:nvSpPr>
          <p:cNvPr id="204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EA9955D4-09F0-410C-8659-7D25A27A9570}" type="slidenum">
              <a:rPr lang="en-GB" smtClean="0"/>
              <a:pPr eaLnBrk="1" hangingPunct="1"/>
              <a:t>5</a:t>
            </a:fld>
            <a:endParaRPr lang="en-GB"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3A48E679-4245-4D2E-A5BD-003AE7FB0B5A}" type="slidenum">
              <a:rPr lang="en-GB" smtClean="0"/>
              <a:pPr eaLnBrk="1" hangingPunct="1"/>
              <a:t>6</a:t>
            </a:fld>
            <a:endParaRPr lang="en-GB"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3A48E679-4245-4D2E-A5BD-003AE7FB0B5A}" type="slidenum">
              <a:rPr lang="en-GB" smtClean="0"/>
              <a:pPr eaLnBrk="1" hangingPunct="1"/>
              <a:t>7</a:t>
            </a:fld>
            <a:endParaRPr lang="en-GB"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3A48E679-4245-4D2E-A5BD-003AE7FB0B5A}" type="slidenum">
              <a:rPr lang="en-GB" smtClean="0"/>
              <a:pPr eaLnBrk="1" hangingPunct="1"/>
              <a:t>8</a:t>
            </a:fld>
            <a:endParaRPr lang="en-GB"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sz="1200" b="0" i="0" dirty="0" smtClean="0">
                <a:solidFill>
                  <a:srgbClr val="000000"/>
                </a:solidFill>
                <a:ea typeface="SimSun" pitchFamily="18" charset="0"/>
              </a:rPr>
              <a:t>由于合理性测试是由权利持有人发起的，该权利持有人有义务将便利要求提交给适当的义务承担人。如果提出便利要求的实体证明其非义务承担人或主要义务的承担人，可以拒绝不包括基于残疾的歧视的便利。法律或法规应该规定义务承担人避免导致提出便利要求以发现该等权限的残疾人承担这一义务。</a:t>
            </a:r>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3A48E679-4245-4D2E-A5BD-003AE7FB0B5A}" type="slidenum">
              <a:rPr lang="en-GB" smtClean="0"/>
              <a:pPr eaLnBrk="1" hangingPunct="1"/>
              <a:t>9</a:t>
            </a:fld>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png"/><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pic>
        <p:nvPicPr>
          <p:cNvPr id="4" name="Image 9" descr="OHCHR_logo_EN_blu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099300" y="6018213"/>
            <a:ext cx="1825625"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 6" descr="UN_logo.jp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308725" y="6188075"/>
            <a:ext cx="574675" cy="573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Connecteur droit 11"/>
          <p:cNvCxnSpPr/>
          <p:nvPr userDrawn="1"/>
        </p:nvCxnSpPr>
        <p:spPr>
          <a:xfrm rot="5400000">
            <a:off x="258762" y="328613"/>
            <a:ext cx="658813" cy="1588"/>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7" name="Image 8" descr="title_slide_background_3_shine.jp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350" y="0"/>
            <a:ext cx="9155113" cy="686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Connecteur droit 12"/>
          <p:cNvCxnSpPr/>
          <p:nvPr userDrawn="1"/>
        </p:nvCxnSpPr>
        <p:spPr>
          <a:xfrm rot="5400000">
            <a:off x="-849312" y="1438275"/>
            <a:ext cx="2874962" cy="1588"/>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9" name="Picture 12" descr="ppt_white"/>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4278313" y="5413375"/>
            <a:ext cx="4140200" cy="115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ctrTitle"/>
          </p:nvPr>
        </p:nvSpPr>
        <p:spPr>
          <a:xfrm>
            <a:off x="723900" y="2041240"/>
            <a:ext cx="6590166" cy="1150263"/>
          </a:xfrm>
        </p:spPr>
        <p:txBody>
          <a:bodyPr/>
          <a:lstStyle>
            <a:lvl1pPr>
              <a:defRPr sz="2800" b="1" baseline="0">
                <a:solidFill>
                  <a:schemeClr val="bg1"/>
                </a:solidFill>
              </a:defRPr>
            </a:lvl1pPr>
          </a:lstStyle>
          <a:p>
            <a:r>
              <a:rPr lang="en-US" smtClean="0"/>
              <a:t>Cliquez et modifiez le titre</a:t>
            </a:r>
            <a:endParaRPr lang="fr-FR" dirty="0"/>
          </a:p>
        </p:txBody>
      </p:sp>
      <p:sp>
        <p:nvSpPr>
          <p:cNvPr id="3" name="Sous-titre 2"/>
          <p:cNvSpPr>
            <a:spLocks noGrp="1"/>
          </p:cNvSpPr>
          <p:nvPr>
            <p:ph type="subTitle" idx="1"/>
          </p:nvPr>
        </p:nvSpPr>
        <p:spPr>
          <a:xfrm>
            <a:off x="723900" y="4248607"/>
            <a:ext cx="6590166" cy="978756"/>
          </a:xfrm>
        </p:spPr>
        <p:txBody>
          <a:bodyPr>
            <a:normAutofit/>
          </a:bodyPr>
          <a:lstStyle>
            <a:lvl1pPr marL="0" indent="0" algn="l">
              <a:buNone/>
              <a:defRPr sz="2000" i="1">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err="1" smtClean="0"/>
              <a:t>Cliquez</a:t>
            </a:r>
            <a:r>
              <a:rPr lang="en-US" dirty="0" smtClean="0"/>
              <a:t> pour modifier le style des </a:t>
            </a:r>
            <a:r>
              <a:rPr lang="en-US" dirty="0" err="1" smtClean="0"/>
              <a:t>sous-titres</a:t>
            </a:r>
            <a:r>
              <a:rPr lang="en-US" dirty="0" smtClean="0"/>
              <a:t> du masque</a:t>
            </a:r>
            <a:endParaRPr lang="fr-FR" dirty="0"/>
          </a:p>
        </p:txBody>
      </p:sp>
    </p:spTree>
    <p:extLst>
      <p:ext uri="{BB962C8B-B14F-4D97-AF65-F5344CB8AC3E}">
        <p14:creationId xmlns:p14="http://schemas.microsoft.com/office/powerpoint/2010/main" val="30124358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tx2"/>
                </a:solidFill>
              </a:defRPr>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u contenu 2"/>
          <p:cNvSpPr>
            <a:spLocks noGrp="1"/>
          </p:cNvSpPr>
          <p:nvPr>
            <p:ph idx="1"/>
          </p:nvPr>
        </p:nvSpPr>
        <p:spPr>
          <a:xfrm>
            <a:off x="740832" y="1498601"/>
            <a:ext cx="7567085" cy="4477698"/>
          </a:xfrm>
        </p:spPr>
        <p:txBody>
          <a:body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4" name="Espace réservé de la date 3"/>
          <p:cNvSpPr>
            <a:spLocks noGrp="1"/>
          </p:cNvSpPr>
          <p:nvPr>
            <p:ph type="dt" sz="half" idx="10"/>
          </p:nvPr>
        </p:nvSpPr>
        <p:spPr/>
        <p:txBody>
          <a:bodyPr/>
          <a:lstStyle>
            <a:lvl1pPr>
              <a:defRPr/>
            </a:lvl1pPr>
          </a:lstStyle>
          <a:p>
            <a:pPr>
              <a:defRPr/>
            </a:pPr>
            <a:fld id="{69243AB9-F9DF-46D0-9C4D-288161D82B06}" type="datetime1">
              <a:rPr lang="fr-FR"/>
              <a:pPr>
                <a:defRPr/>
              </a:pPr>
              <a:t>15/8/5</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20144828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rgbClr val="0076C0"/>
                </a:solidFill>
              </a:defRPr>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u contenu 2"/>
          <p:cNvSpPr>
            <a:spLocks noGrp="1"/>
          </p:cNvSpPr>
          <p:nvPr>
            <p:ph sz="half" idx="1"/>
          </p:nvPr>
        </p:nvSpPr>
        <p:spPr>
          <a:xfrm>
            <a:off x="740832" y="1498601"/>
            <a:ext cx="3754968" cy="4477698"/>
          </a:xfrm>
        </p:spPr>
        <p:txBody>
          <a:bodyPr/>
          <a:lstStyle>
            <a:lvl1pPr>
              <a:defRPr sz="2400"/>
            </a:lvl1pPr>
            <a:lvl2pPr>
              <a:defRPr sz="22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4" name="Espace réservé du contenu 3"/>
          <p:cNvSpPr>
            <a:spLocks noGrp="1"/>
          </p:cNvSpPr>
          <p:nvPr>
            <p:ph sz="half" idx="2"/>
          </p:nvPr>
        </p:nvSpPr>
        <p:spPr>
          <a:xfrm>
            <a:off x="4648200" y="1498601"/>
            <a:ext cx="3659717" cy="4477698"/>
          </a:xfrm>
        </p:spPr>
        <p:txBody>
          <a:bodyPr/>
          <a:lstStyle>
            <a:lvl1pPr>
              <a:defRPr sz="2400"/>
            </a:lvl1pPr>
            <a:lvl2pPr>
              <a:defRPr sz="22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5" name="Espace réservé de la date 3"/>
          <p:cNvSpPr>
            <a:spLocks noGrp="1"/>
          </p:cNvSpPr>
          <p:nvPr>
            <p:ph type="dt" sz="half" idx="10"/>
          </p:nvPr>
        </p:nvSpPr>
        <p:spPr/>
        <p:txBody>
          <a:bodyPr/>
          <a:lstStyle>
            <a:lvl1pPr>
              <a:defRPr/>
            </a:lvl1pPr>
          </a:lstStyle>
          <a:p>
            <a:pPr>
              <a:defRPr/>
            </a:pPr>
            <a:fld id="{4966AB32-F3D4-453C-BD6E-4CAA2379DF48}" type="datetime1">
              <a:rPr lang="fr-FR"/>
              <a:pPr>
                <a:defRPr/>
              </a:pPr>
              <a:t>15/8/5</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17092989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rgbClr val="0076C0"/>
                </a:solidFill>
              </a:defRPr>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u texte 2"/>
          <p:cNvSpPr>
            <a:spLocks noGrp="1"/>
          </p:cNvSpPr>
          <p:nvPr>
            <p:ph type="body" idx="1"/>
          </p:nvPr>
        </p:nvSpPr>
        <p:spPr>
          <a:xfrm>
            <a:off x="740832" y="1498600"/>
            <a:ext cx="3756556" cy="676275"/>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err="1" smtClean="0"/>
              <a:t>Cliquez</a:t>
            </a:r>
            <a:r>
              <a:rPr lang="en-US" dirty="0" smtClean="0"/>
              <a:t> pour modifier les styles du </a:t>
            </a:r>
            <a:r>
              <a:rPr lang="en-US" dirty="0" err="1" smtClean="0"/>
              <a:t>texte</a:t>
            </a:r>
            <a:r>
              <a:rPr lang="en-US" dirty="0" smtClean="0"/>
              <a:t> du masque</a:t>
            </a:r>
          </a:p>
        </p:txBody>
      </p:sp>
      <p:sp>
        <p:nvSpPr>
          <p:cNvPr id="4" name="Espace réservé du contenu 3"/>
          <p:cNvSpPr>
            <a:spLocks noGrp="1"/>
          </p:cNvSpPr>
          <p:nvPr>
            <p:ph sz="half" idx="2"/>
          </p:nvPr>
        </p:nvSpPr>
        <p:spPr>
          <a:xfrm>
            <a:off x="740832" y="2174875"/>
            <a:ext cx="3756556" cy="3801423"/>
          </a:xfrm>
        </p:spPr>
        <p:txBody>
          <a:bodyPr/>
          <a:lstStyle>
            <a:lvl1pPr>
              <a:defRPr sz="20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5" name="Espace réservé du texte 4"/>
          <p:cNvSpPr>
            <a:spLocks noGrp="1"/>
          </p:cNvSpPr>
          <p:nvPr>
            <p:ph type="body" sz="quarter" idx="3"/>
          </p:nvPr>
        </p:nvSpPr>
        <p:spPr>
          <a:xfrm>
            <a:off x="4645026" y="1498600"/>
            <a:ext cx="3662892" cy="676275"/>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err="1" smtClean="0"/>
              <a:t>Cliquez</a:t>
            </a:r>
            <a:r>
              <a:rPr lang="en-US" dirty="0" smtClean="0"/>
              <a:t> pour modifier les styles du </a:t>
            </a:r>
            <a:r>
              <a:rPr lang="en-US" dirty="0" err="1" smtClean="0"/>
              <a:t>texte</a:t>
            </a:r>
            <a:r>
              <a:rPr lang="en-US" dirty="0" smtClean="0"/>
              <a:t> du masque</a:t>
            </a:r>
          </a:p>
        </p:txBody>
      </p:sp>
      <p:sp>
        <p:nvSpPr>
          <p:cNvPr id="6" name="Espace réservé du contenu 5"/>
          <p:cNvSpPr>
            <a:spLocks noGrp="1"/>
          </p:cNvSpPr>
          <p:nvPr>
            <p:ph sz="quarter" idx="4"/>
          </p:nvPr>
        </p:nvSpPr>
        <p:spPr>
          <a:xfrm>
            <a:off x="4645026" y="2174875"/>
            <a:ext cx="3662892" cy="3801423"/>
          </a:xfrm>
        </p:spPr>
        <p:txBody>
          <a:bodyPr/>
          <a:lstStyle>
            <a:lvl1pPr>
              <a:defRPr sz="20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7" name="Espace réservé de la date 3"/>
          <p:cNvSpPr>
            <a:spLocks noGrp="1"/>
          </p:cNvSpPr>
          <p:nvPr>
            <p:ph type="dt" sz="half" idx="10"/>
          </p:nvPr>
        </p:nvSpPr>
        <p:spPr/>
        <p:txBody>
          <a:bodyPr/>
          <a:lstStyle>
            <a:lvl1pPr>
              <a:defRPr/>
            </a:lvl1pPr>
          </a:lstStyle>
          <a:p>
            <a:pPr>
              <a:defRPr/>
            </a:pPr>
            <a:fld id="{7C4161DA-FDD2-4FF5-B829-462B05951E1B}" type="datetime1">
              <a:rPr lang="fr-FR"/>
              <a:pPr>
                <a:defRPr/>
              </a:pPr>
              <a:t>15/8/5</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23773131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rgbClr val="0076C0"/>
                </a:solidFill>
              </a:defRPr>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e la date 3"/>
          <p:cNvSpPr>
            <a:spLocks noGrp="1"/>
          </p:cNvSpPr>
          <p:nvPr>
            <p:ph type="dt" sz="half" idx="10"/>
          </p:nvPr>
        </p:nvSpPr>
        <p:spPr/>
        <p:txBody>
          <a:bodyPr/>
          <a:lstStyle>
            <a:lvl1pPr>
              <a:defRPr/>
            </a:lvl1pPr>
          </a:lstStyle>
          <a:p>
            <a:pPr>
              <a:defRPr/>
            </a:pPr>
            <a:fld id="{AE5C9011-5122-495B-8258-1D609FEBDB4F}" type="datetime1">
              <a:rPr lang="fr-FR"/>
              <a:pPr>
                <a:defRPr/>
              </a:pPr>
              <a:t>15/8/5</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3994021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14485B7B-FB10-4DF8-9800-15A98B20577D}" type="datetime1">
              <a:rPr lang="fr-FR"/>
              <a:pPr>
                <a:defRPr/>
              </a:pPr>
              <a:t>15/8/5</a:t>
            </a:fld>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2840106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cxnSp>
        <p:nvCxnSpPr>
          <p:cNvPr id="5" name="Connecteur droit 11"/>
          <p:cNvCxnSpPr/>
          <p:nvPr userDrawn="1"/>
        </p:nvCxnSpPr>
        <p:spPr>
          <a:xfrm rot="5400000">
            <a:off x="258762" y="328613"/>
            <a:ext cx="658813" cy="1588"/>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6" name="Picture 9" descr="ppt"/>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26188" y="6038850"/>
            <a:ext cx="25527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714397" y="273050"/>
            <a:ext cx="2751116" cy="1162050"/>
          </a:xfrm>
        </p:spPr>
        <p:txBody>
          <a:bodyPr/>
          <a:lstStyle>
            <a:lvl1pPr algn="l">
              <a:defRPr sz="2000" b="1"/>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u contenu 2"/>
          <p:cNvSpPr>
            <a:spLocks noGrp="1"/>
          </p:cNvSpPr>
          <p:nvPr>
            <p:ph idx="1"/>
          </p:nvPr>
        </p:nvSpPr>
        <p:spPr>
          <a:xfrm>
            <a:off x="3575050" y="273051"/>
            <a:ext cx="4759583" cy="5703248"/>
          </a:xfrm>
        </p:spPr>
        <p:txBody>
          <a:bodyPr/>
          <a:lstStyle>
            <a:lvl1pPr>
              <a:defRPr sz="2600"/>
            </a:lvl1pPr>
            <a:lvl2pPr>
              <a:defRPr sz="24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4" name="Espace réservé du texte 3"/>
          <p:cNvSpPr>
            <a:spLocks noGrp="1"/>
          </p:cNvSpPr>
          <p:nvPr>
            <p:ph type="body" sz="half" idx="2"/>
          </p:nvPr>
        </p:nvSpPr>
        <p:spPr>
          <a:xfrm>
            <a:off x="714397" y="1435101"/>
            <a:ext cx="2751116" cy="457095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Cliquez pour modifier les styles du texte du masque</a:t>
            </a:r>
          </a:p>
        </p:txBody>
      </p:sp>
      <p:sp>
        <p:nvSpPr>
          <p:cNvPr id="7" name="Espace réservé de la date 4"/>
          <p:cNvSpPr>
            <a:spLocks noGrp="1"/>
          </p:cNvSpPr>
          <p:nvPr>
            <p:ph type="dt" sz="half" idx="10"/>
          </p:nvPr>
        </p:nvSpPr>
        <p:spPr>
          <a:xfrm>
            <a:off x="714375" y="6356350"/>
            <a:ext cx="2751138" cy="365125"/>
          </a:xfrm>
        </p:spPr>
        <p:txBody>
          <a:bodyPr/>
          <a:lstStyle>
            <a:lvl1pPr>
              <a:defRPr/>
            </a:lvl1pPr>
          </a:lstStyle>
          <a:p>
            <a:pPr>
              <a:defRPr/>
            </a:pPr>
            <a:fld id="{E3B872F5-514F-4212-8457-25706A73EA48}" type="datetime1">
              <a:rPr lang="fr-FR"/>
              <a:pPr>
                <a:defRPr/>
              </a:pPr>
              <a:t>15/8/5</a:t>
            </a:fld>
            <a:endParaRPr lang="fr-FR"/>
          </a:p>
        </p:txBody>
      </p:sp>
      <p:sp>
        <p:nvSpPr>
          <p:cNvPr id="8" name="Espace réservé du pied de page 5"/>
          <p:cNvSpPr>
            <a:spLocks noGrp="1"/>
          </p:cNvSpPr>
          <p:nvPr>
            <p:ph type="ftr" sz="quarter" idx="11"/>
          </p:nvPr>
        </p:nvSpPr>
        <p:spPr>
          <a:xfrm>
            <a:off x="3575050" y="6356350"/>
            <a:ext cx="3659188" cy="365125"/>
          </a:xfrm>
        </p:spPr>
        <p:txBody>
          <a:bodyPr/>
          <a:lstStyle>
            <a:lvl1pPr algn="l">
              <a:defRPr/>
            </a:lvl1pPr>
          </a:lstStyle>
          <a:p>
            <a:pPr>
              <a:defRPr/>
            </a:pPr>
            <a:endParaRPr lang="fr-FR"/>
          </a:p>
        </p:txBody>
      </p:sp>
    </p:spTree>
    <p:extLst>
      <p:ext uri="{BB962C8B-B14F-4D97-AF65-F5344CB8AC3E}">
        <p14:creationId xmlns:p14="http://schemas.microsoft.com/office/powerpoint/2010/main" val="22902310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cxnSp>
        <p:nvCxnSpPr>
          <p:cNvPr id="5" name="Connecteur droit 11"/>
          <p:cNvCxnSpPr/>
          <p:nvPr userDrawn="1"/>
        </p:nvCxnSpPr>
        <p:spPr>
          <a:xfrm rot="5400000">
            <a:off x="258762" y="328613"/>
            <a:ext cx="658813" cy="1588"/>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6" name="Picture 9" descr="ppt"/>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26188" y="6038850"/>
            <a:ext cx="25527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737073" y="4808256"/>
            <a:ext cx="7563541" cy="423001"/>
          </a:xfrm>
        </p:spPr>
        <p:txBody>
          <a:bodyPr anchor="b"/>
          <a:lstStyle>
            <a:lvl1pPr algn="l">
              <a:defRPr sz="2200" b="1"/>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pour une image  2"/>
          <p:cNvSpPr>
            <a:spLocks noGrp="1"/>
          </p:cNvSpPr>
          <p:nvPr>
            <p:ph type="pic" idx="1"/>
          </p:nvPr>
        </p:nvSpPr>
        <p:spPr>
          <a:xfrm>
            <a:off x="850473" y="612775"/>
            <a:ext cx="7450141"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737073" y="5231258"/>
            <a:ext cx="7563541" cy="60896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err="1" smtClean="0"/>
              <a:t>Cliquez</a:t>
            </a:r>
            <a:r>
              <a:rPr lang="en-US" dirty="0" smtClean="0"/>
              <a:t> pour modifier les styles du </a:t>
            </a:r>
            <a:r>
              <a:rPr lang="en-US" dirty="0" err="1" smtClean="0"/>
              <a:t>texte</a:t>
            </a:r>
            <a:r>
              <a:rPr lang="en-US" dirty="0" smtClean="0"/>
              <a:t> du masque</a:t>
            </a:r>
          </a:p>
        </p:txBody>
      </p:sp>
      <p:sp>
        <p:nvSpPr>
          <p:cNvPr id="7" name="Espace réservé de la date 4"/>
          <p:cNvSpPr>
            <a:spLocks noGrp="1"/>
          </p:cNvSpPr>
          <p:nvPr>
            <p:ph type="dt" sz="half" idx="10"/>
          </p:nvPr>
        </p:nvSpPr>
        <p:spPr>
          <a:xfrm>
            <a:off x="850900" y="6356350"/>
            <a:ext cx="1739900" cy="365125"/>
          </a:xfrm>
        </p:spPr>
        <p:txBody>
          <a:bodyPr/>
          <a:lstStyle>
            <a:lvl1pPr>
              <a:defRPr/>
            </a:lvl1pPr>
          </a:lstStyle>
          <a:p>
            <a:pPr>
              <a:defRPr/>
            </a:pPr>
            <a:fld id="{FC3F4E27-22F6-4CE6-964E-8498F5F4A205}" type="datetime1">
              <a:rPr lang="fr-FR"/>
              <a:pPr>
                <a:defRPr/>
              </a:pPr>
              <a:t>15/8/5</a:t>
            </a:fld>
            <a:endParaRPr lang="fr-FR"/>
          </a:p>
        </p:txBody>
      </p:sp>
      <p:sp>
        <p:nvSpPr>
          <p:cNvPr id="8" name="Espace réservé du pied de page 5"/>
          <p:cNvSpPr>
            <a:spLocks noGrp="1"/>
          </p:cNvSpPr>
          <p:nvPr>
            <p:ph type="ftr" sz="quarter" idx="11"/>
          </p:nvPr>
        </p:nvSpPr>
        <p:spPr/>
        <p:txBody>
          <a:bodyPr/>
          <a:lstStyle>
            <a:lvl1pPr algn="l">
              <a:defRPr/>
            </a:lvl1pPr>
          </a:lstStyle>
          <a:p>
            <a:pPr>
              <a:defRPr/>
            </a:pPr>
            <a:endParaRPr lang="fr-FR"/>
          </a:p>
        </p:txBody>
      </p:sp>
    </p:spTree>
    <p:extLst>
      <p:ext uri="{BB962C8B-B14F-4D97-AF65-F5344CB8AC3E}">
        <p14:creationId xmlns:p14="http://schemas.microsoft.com/office/powerpoint/2010/main" val="193997183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theme" Target="../theme/theme1.xml"/><Relationship Id="rId10"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741363" y="274638"/>
            <a:ext cx="7566025" cy="1090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endParaRPr lang="en-GB" smtClean="0"/>
          </a:p>
        </p:txBody>
      </p:sp>
      <p:sp>
        <p:nvSpPr>
          <p:cNvPr id="1027" name="Espace réservé du texte 2"/>
          <p:cNvSpPr>
            <a:spLocks noGrp="1"/>
          </p:cNvSpPr>
          <p:nvPr>
            <p:ph type="body" idx="1"/>
          </p:nvPr>
        </p:nvSpPr>
        <p:spPr bwMode="auto">
          <a:xfrm>
            <a:off x="741363" y="1498600"/>
            <a:ext cx="7566025" cy="4421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endParaRPr lang="fr-FR" smtClean="0"/>
          </a:p>
        </p:txBody>
      </p:sp>
      <p:sp>
        <p:nvSpPr>
          <p:cNvPr id="4" name="Espace réservé de la date 3"/>
          <p:cNvSpPr>
            <a:spLocks noGrp="1"/>
          </p:cNvSpPr>
          <p:nvPr>
            <p:ph type="dt" sz="half" idx="2"/>
          </p:nvPr>
        </p:nvSpPr>
        <p:spPr>
          <a:xfrm>
            <a:off x="741363" y="6356350"/>
            <a:ext cx="1849437"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474747"/>
                </a:solidFill>
                <a:ea typeface="ＭＳ Ｐゴシック" pitchFamily="-108" charset="-128"/>
                <a:cs typeface="Arial" charset="0"/>
              </a:defRPr>
            </a:lvl1pPr>
          </a:lstStyle>
          <a:p>
            <a:pPr>
              <a:defRPr/>
            </a:pPr>
            <a:fld id="{C873D5DF-F976-4EFA-833E-90A9D45E67E5}" type="datetime1">
              <a:rPr lang="fr-FR"/>
              <a:pPr>
                <a:defRPr/>
              </a:pPr>
              <a:t>15/8/5</a:t>
            </a:fld>
            <a:endParaRPr lang="fr-FR"/>
          </a:p>
        </p:txBody>
      </p:sp>
      <p:sp>
        <p:nvSpPr>
          <p:cNvPr id="5" name="Espace réservé du pied de page 4"/>
          <p:cNvSpPr>
            <a:spLocks noGrp="1"/>
          </p:cNvSpPr>
          <p:nvPr>
            <p:ph type="ftr" sz="quarter" idx="3"/>
          </p:nvPr>
        </p:nvSpPr>
        <p:spPr>
          <a:xfrm>
            <a:off x="2824163" y="6356350"/>
            <a:ext cx="32639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lumMod val="90000"/>
                    <a:lumOff val="10000"/>
                  </a:schemeClr>
                </a:solidFill>
                <a:latin typeface="Arial"/>
                <a:ea typeface="+mn-ea"/>
                <a:cs typeface="Arial"/>
              </a:defRPr>
            </a:lvl1pPr>
          </a:lstStyle>
          <a:p>
            <a:pPr>
              <a:defRPr/>
            </a:pPr>
            <a:endParaRPr lang="fr-FR"/>
          </a:p>
        </p:txBody>
      </p:sp>
      <p:cxnSp>
        <p:nvCxnSpPr>
          <p:cNvPr id="12" name="Connecteur droit 11"/>
          <p:cNvCxnSpPr/>
          <p:nvPr userDrawn="1"/>
        </p:nvCxnSpPr>
        <p:spPr>
          <a:xfrm rot="5400000">
            <a:off x="258762" y="328613"/>
            <a:ext cx="658813" cy="1588"/>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1031" name="Picture 9" descr="ppt"/>
          <p:cNvPicPr>
            <a:picLocks noChangeAspect="1" noChangeArrowheads="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6326188" y="6038850"/>
            <a:ext cx="25527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19" r:id="rId1"/>
    <p:sldLayoutId id="2147483914" r:id="rId2"/>
    <p:sldLayoutId id="2147483915" r:id="rId3"/>
    <p:sldLayoutId id="2147483916" r:id="rId4"/>
    <p:sldLayoutId id="2147483917" r:id="rId5"/>
    <p:sldLayoutId id="2147483918" r:id="rId6"/>
    <p:sldLayoutId id="2147483920" r:id="rId7"/>
    <p:sldLayoutId id="2147483921" r:id="rId8"/>
  </p:sldLayoutIdLst>
  <p:timing>
    <p:tnLst>
      <p:par>
        <p:cTn xmlns:p14="http://schemas.microsoft.com/office/powerpoint/2010/main" id="1" dur="indefinite" restart="never" nodeType="tmRoot"/>
      </p:par>
    </p:tnLst>
  </p:timing>
  <p:txStyles>
    <p:titleStyle>
      <a:lvl1pPr algn="l" defTabSz="457200" rtl="0" eaLnBrk="0" fontAlgn="base" hangingPunct="0">
        <a:spcBef>
          <a:spcPct val="0"/>
        </a:spcBef>
        <a:spcAft>
          <a:spcPct val="0"/>
        </a:spcAft>
        <a:defRPr sz="2600" b="1" kern="1200">
          <a:solidFill>
            <a:schemeClr val="tx2"/>
          </a:solidFill>
          <a:latin typeface="Arial"/>
          <a:ea typeface="ＭＳ Ｐゴシック" pitchFamily="-108" charset="-128"/>
          <a:cs typeface="Arial"/>
        </a:defRPr>
      </a:lvl1pPr>
      <a:lvl2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2pPr>
      <a:lvl3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3pPr>
      <a:lvl4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4pPr>
      <a:lvl5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5pPr>
      <a:lvl6pPr marL="457200" algn="l" defTabSz="457200" rtl="0" fontAlgn="base">
        <a:spcBef>
          <a:spcPct val="0"/>
        </a:spcBef>
        <a:spcAft>
          <a:spcPct val="0"/>
        </a:spcAft>
        <a:defRPr sz="2800">
          <a:solidFill>
            <a:schemeClr val="tx2"/>
          </a:solidFill>
          <a:latin typeface="Arial" pitchFamily="-108" charset="0"/>
          <a:ea typeface="ＭＳ Ｐゴシック" pitchFamily="-108" charset="-128"/>
        </a:defRPr>
      </a:lvl6pPr>
      <a:lvl7pPr marL="914400" algn="l" defTabSz="457200" rtl="0" fontAlgn="base">
        <a:spcBef>
          <a:spcPct val="0"/>
        </a:spcBef>
        <a:spcAft>
          <a:spcPct val="0"/>
        </a:spcAft>
        <a:defRPr sz="2800">
          <a:solidFill>
            <a:schemeClr val="tx2"/>
          </a:solidFill>
          <a:latin typeface="Arial" pitchFamily="-108" charset="0"/>
          <a:ea typeface="ＭＳ Ｐゴシック" pitchFamily="-108" charset="-128"/>
        </a:defRPr>
      </a:lvl7pPr>
      <a:lvl8pPr marL="1371600" algn="l" defTabSz="457200" rtl="0" fontAlgn="base">
        <a:spcBef>
          <a:spcPct val="0"/>
        </a:spcBef>
        <a:spcAft>
          <a:spcPct val="0"/>
        </a:spcAft>
        <a:defRPr sz="2800">
          <a:solidFill>
            <a:schemeClr val="tx2"/>
          </a:solidFill>
          <a:latin typeface="Arial" pitchFamily="-108" charset="0"/>
          <a:ea typeface="ＭＳ Ｐゴシック" pitchFamily="-108" charset="-128"/>
        </a:defRPr>
      </a:lvl8pPr>
      <a:lvl9pPr marL="1828800" algn="l" defTabSz="457200" rtl="0" fontAlgn="base">
        <a:spcBef>
          <a:spcPct val="0"/>
        </a:spcBef>
        <a:spcAft>
          <a:spcPct val="0"/>
        </a:spcAft>
        <a:defRPr sz="2800">
          <a:solidFill>
            <a:schemeClr val="tx2"/>
          </a:solidFill>
          <a:latin typeface="Arial" pitchFamily="-108" charset="0"/>
          <a:ea typeface="ＭＳ Ｐゴシック" pitchFamily="-108" charset="-128"/>
        </a:defRPr>
      </a:lvl9pPr>
    </p:titleStyle>
    <p:bodyStyle>
      <a:lvl1pPr marL="342900" indent="-342900" algn="l" defTabSz="457200" rtl="0" eaLnBrk="0" fontAlgn="base" hangingPunct="0">
        <a:spcBef>
          <a:spcPct val="20000"/>
        </a:spcBef>
        <a:spcAft>
          <a:spcPct val="0"/>
        </a:spcAft>
        <a:buClr>
          <a:schemeClr val="tx2"/>
        </a:buClr>
        <a:buFont typeface="Wingdings" pitchFamily="2" charset="2"/>
        <a:buChar char="§"/>
        <a:defRPr sz="2600" kern="1200">
          <a:solidFill>
            <a:schemeClr val="tx1"/>
          </a:solidFill>
          <a:latin typeface="Arial"/>
          <a:ea typeface="ＭＳ Ｐゴシック" pitchFamily="-108" charset="-128"/>
          <a:cs typeface="Arial"/>
        </a:defRPr>
      </a:lvl1pPr>
      <a:lvl2pPr marL="742950" indent="-285750" algn="l" defTabSz="457200" rtl="0" eaLnBrk="0" fontAlgn="base" hangingPunct="0">
        <a:spcBef>
          <a:spcPct val="20000"/>
        </a:spcBef>
        <a:spcAft>
          <a:spcPct val="0"/>
        </a:spcAft>
        <a:buClr>
          <a:schemeClr val="tx2"/>
        </a:buClr>
        <a:buFont typeface="Wingdings" pitchFamily="2" charset="2"/>
        <a:buChar char="§"/>
        <a:defRPr sz="2400" kern="1200">
          <a:solidFill>
            <a:schemeClr val="tx1"/>
          </a:solidFill>
          <a:latin typeface="Arial"/>
          <a:ea typeface="ＭＳ Ｐゴシック" pitchFamily="-108" charset="-128"/>
          <a:cs typeface="Arial"/>
        </a:defRPr>
      </a:lvl2pPr>
      <a:lvl3pPr marL="1143000" indent="-228600" algn="l" defTabSz="457200" rtl="0" eaLnBrk="0" fontAlgn="base" hangingPunct="0">
        <a:spcBef>
          <a:spcPct val="20000"/>
        </a:spcBef>
        <a:spcAft>
          <a:spcPct val="0"/>
        </a:spcAft>
        <a:buClr>
          <a:schemeClr val="tx2"/>
        </a:buClr>
        <a:buFont typeface="Wingdings" pitchFamily="2" charset="2"/>
        <a:buChar char="§"/>
        <a:defRPr sz="2200" kern="1200">
          <a:solidFill>
            <a:schemeClr val="tx1"/>
          </a:solidFill>
          <a:latin typeface="Arial"/>
          <a:ea typeface="ＭＳ Ｐゴシック" pitchFamily="-108" charset="-128"/>
          <a:cs typeface="Arial"/>
        </a:defRPr>
      </a:lvl3pPr>
      <a:lvl4pPr marL="1600200" indent="-228600" algn="l" defTabSz="457200" rtl="0" eaLnBrk="0" fontAlgn="base" hangingPunct="0">
        <a:spcBef>
          <a:spcPct val="20000"/>
        </a:spcBef>
        <a:spcAft>
          <a:spcPct val="0"/>
        </a:spcAft>
        <a:buClr>
          <a:schemeClr val="tx2"/>
        </a:buClr>
        <a:buFont typeface="Wingdings" pitchFamily="2" charset="2"/>
        <a:buChar char="§"/>
        <a:defRPr sz="2000" kern="1200">
          <a:solidFill>
            <a:schemeClr val="tx1"/>
          </a:solidFill>
          <a:latin typeface="Arial"/>
          <a:ea typeface="ＭＳ Ｐゴシック" pitchFamily="-108" charset="-128"/>
          <a:cs typeface="Arial"/>
        </a:defRPr>
      </a:lvl4pPr>
      <a:lvl5pPr marL="2057400" indent="-228600" algn="l" defTabSz="457200" rtl="0" eaLnBrk="0" fontAlgn="base" hangingPunct="0">
        <a:spcBef>
          <a:spcPct val="20000"/>
        </a:spcBef>
        <a:spcAft>
          <a:spcPct val="0"/>
        </a:spcAft>
        <a:buClr>
          <a:schemeClr val="tx2"/>
        </a:buClr>
        <a:buFont typeface="Wingdings" pitchFamily="2" charset="2"/>
        <a:buChar char="§"/>
        <a:defRPr sz="2000" kern="1200">
          <a:solidFill>
            <a:schemeClr val="tx1"/>
          </a:solidFill>
          <a:latin typeface="Arial"/>
          <a:ea typeface="ＭＳ Ｐゴシック" pitchFamily="-108"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re 10"/>
          <p:cNvSpPr>
            <a:spLocks noGrp="1"/>
          </p:cNvSpPr>
          <p:nvPr>
            <p:ph type="ctrTitle"/>
          </p:nvPr>
        </p:nvSpPr>
        <p:spPr>
          <a:xfrm>
            <a:off x="723900" y="1930400"/>
            <a:ext cx="7348538" cy="1149350"/>
          </a:xfrm>
        </p:spPr>
        <p:txBody>
          <a:bodyPr/>
          <a:lstStyle/>
          <a:p>
            <a:r>
              <a:rPr lang="zh-CN" b="0" i="0" dirty="0" smtClean="0"/>
              <a:t>基于残疾的歧视</a:t>
            </a:r>
          </a:p>
        </p:txBody>
      </p:sp>
      <p:sp>
        <p:nvSpPr>
          <p:cNvPr id="5123" name="Sous-titre 9"/>
          <p:cNvSpPr>
            <a:spLocks noGrp="1"/>
          </p:cNvSpPr>
          <p:nvPr>
            <p:ph type="subTitle" idx="1"/>
          </p:nvPr>
        </p:nvSpPr>
        <p:spPr>
          <a:xfrm>
            <a:off x="723900" y="4248150"/>
            <a:ext cx="6589713" cy="979488"/>
          </a:xfrm>
        </p:spPr>
        <p:txBody>
          <a:bodyPr/>
          <a:lstStyle/>
          <a:p>
            <a:r>
              <a:rPr lang="zh-CN" sz="3200" b="0" i="1" dirty="0" smtClean="0">
                <a:solidFill>
                  <a:srgbClr val="FFFFFF"/>
                </a:solidFill>
                <a:ea typeface="SimSun" pitchFamily="18" charset="0"/>
              </a:rPr>
              <a:t>模块5</a:t>
            </a: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re 1"/>
          <p:cNvSpPr>
            <a:spLocks noGrp="1"/>
          </p:cNvSpPr>
          <p:nvPr>
            <p:ph type="title"/>
          </p:nvPr>
        </p:nvSpPr>
        <p:spPr>
          <a:xfrm>
            <a:off x="390525" y="274638"/>
            <a:ext cx="8485188" cy="1090612"/>
          </a:xfrm>
        </p:spPr>
        <p:txBody>
          <a:bodyPr/>
          <a:lstStyle/>
          <a:p>
            <a:pPr algn="ctr" eaLnBrk="1" hangingPunct="1"/>
            <a:r>
              <a:rPr lang="zh-CN" sz="3600" b="1" i="0" dirty="0" smtClean="0">
                <a:solidFill>
                  <a:srgbClr val="006FB7"/>
                </a:solidFill>
                <a:ea typeface="SimSun" pitchFamily="18" charset="0"/>
              </a:rPr>
              <a:t>合理便利</a:t>
            </a:r>
            <a:r>
              <a:rPr lang="fr" sz="3600" dirty="0" smtClean="0"/>
              <a:t/>
            </a:r>
            <a:br>
              <a:rPr lang="fr" sz="3600" dirty="0" smtClean="0"/>
            </a:br>
            <a:r>
              <a:rPr lang="zh-CN" sz="2400" b="1" i="0" dirty="0" smtClean="0">
                <a:solidFill>
                  <a:srgbClr val="006FB7"/>
                </a:solidFill>
                <a:ea typeface="SimSun" pitchFamily="18" charset="0"/>
              </a:rPr>
              <a:t>互动对话</a:t>
            </a:r>
            <a:r>
              <a:rPr lang="fr" sz="3600" dirty="0" smtClean="0"/>
              <a:t/>
            </a:r>
            <a:br>
              <a:rPr lang="fr" sz="3600" dirty="0" smtClean="0"/>
            </a:br>
            <a:endParaRPr lang="fr" sz="3600" dirty="0" smtClean="0"/>
          </a:p>
        </p:txBody>
      </p:sp>
      <p:sp>
        <p:nvSpPr>
          <p:cNvPr id="10243" name="Content Placeholder 2"/>
          <p:cNvSpPr txBox="1">
            <a:spLocks/>
          </p:cNvSpPr>
          <p:nvPr/>
        </p:nvSpPr>
        <p:spPr bwMode="auto">
          <a:xfrm>
            <a:off x="1016000" y="1563688"/>
            <a:ext cx="7056438" cy="407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pPr>
            <a:endParaRPr lang="en-US" sz="3600" b="1" dirty="0">
              <a:solidFill>
                <a:schemeClr val="tx2"/>
              </a:solidFill>
              <a:cs typeface="Arial" charset="0"/>
            </a:endParaRPr>
          </a:p>
          <a:p>
            <a:pPr marL="457200" indent="-457200" eaLnBrk="1" hangingPunct="1">
              <a:lnSpc>
                <a:spcPct val="90000"/>
              </a:lnSpc>
              <a:spcBef>
                <a:spcPct val="20000"/>
              </a:spcBef>
              <a:buClr>
                <a:schemeClr val="tx2"/>
              </a:buClr>
              <a:buFont typeface="Arial" panose="020B0604020202020204" pitchFamily="34" charset="0"/>
              <a:buChar char="•"/>
            </a:pPr>
            <a:r>
              <a:rPr lang="zh-CN" sz="2400" b="0" i="0" dirty="0" smtClean="0">
                <a:solidFill>
                  <a:srgbClr val="333333"/>
                </a:solidFill>
                <a:ea typeface="SimSun" pitchFamily="18" charset="0"/>
              </a:rPr>
              <a:t>义务承担人和权利持有人应参与互动对话，以明确必要便利</a:t>
            </a:r>
          </a:p>
          <a:p>
            <a:pPr eaLnBrk="1" hangingPunct="1">
              <a:lnSpc>
                <a:spcPct val="90000"/>
              </a:lnSpc>
              <a:spcBef>
                <a:spcPct val="20000"/>
              </a:spcBef>
              <a:buClr>
                <a:schemeClr val="tx2"/>
              </a:buClr>
            </a:pPr>
            <a:endParaRPr lang="en-US" sz="2200" dirty="0">
              <a:cs typeface="Arial" charset="0"/>
            </a:endParaRPr>
          </a:p>
          <a:p>
            <a:pPr marL="457200" indent="-457200" eaLnBrk="1" hangingPunct="1">
              <a:lnSpc>
                <a:spcPct val="90000"/>
              </a:lnSpc>
              <a:spcBef>
                <a:spcPct val="20000"/>
              </a:spcBef>
              <a:buClr>
                <a:schemeClr val="tx2"/>
              </a:buClr>
              <a:buFont typeface="Arial" panose="020B0604020202020204" pitchFamily="34" charset="0"/>
              <a:buChar char="•"/>
            </a:pPr>
            <a:r>
              <a:rPr lang="zh-CN" sz="2200" b="0" i="0" dirty="0" smtClean="0">
                <a:solidFill>
                  <a:srgbClr val="333333"/>
                </a:solidFill>
                <a:ea typeface="SimSun" pitchFamily="18" charset="0"/>
              </a:rPr>
              <a:t>如果二者达成一致，则应提供便利，对话结束</a:t>
            </a:r>
          </a:p>
          <a:p>
            <a:pPr marL="457200" indent="-457200" eaLnBrk="1" hangingPunct="1">
              <a:lnSpc>
                <a:spcPct val="90000"/>
              </a:lnSpc>
              <a:spcBef>
                <a:spcPct val="20000"/>
              </a:spcBef>
              <a:buClr>
                <a:schemeClr val="tx2"/>
              </a:buClr>
              <a:buFont typeface="Arial" panose="020B0604020202020204" pitchFamily="34" charset="0"/>
              <a:buChar char="•"/>
            </a:pPr>
            <a:endParaRPr lang="en-US" sz="2200" dirty="0">
              <a:cs typeface="Arial" charset="0"/>
            </a:endParaRPr>
          </a:p>
          <a:p>
            <a:pPr marL="457200" indent="-457200" eaLnBrk="1" hangingPunct="1">
              <a:lnSpc>
                <a:spcPct val="90000"/>
              </a:lnSpc>
              <a:spcBef>
                <a:spcPct val="20000"/>
              </a:spcBef>
              <a:buClr>
                <a:schemeClr val="tx2"/>
              </a:buClr>
              <a:buFont typeface="Arial" panose="020B0604020202020204" pitchFamily="34" charset="0"/>
              <a:buChar char="•"/>
            </a:pPr>
            <a:r>
              <a:rPr lang="zh-CN" sz="2400" b="0" i="0" dirty="0" smtClean="0">
                <a:solidFill>
                  <a:srgbClr val="333333"/>
                </a:solidFill>
                <a:ea typeface="SimSun" pitchFamily="18" charset="0"/>
              </a:rPr>
              <a:t>如果二者未达成一致，义务承担人必须提供正当理由，以避免基于歧视的责任  </a:t>
            </a:r>
          </a:p>
          <a:p>
            <a:pPr eaLnBrk="1" hangingPunct="1">
              <a:lnSpc>
                <a:spcPct val="90000"/>
              </a:lnSpc>
              <a:spcBef>
                <a:spcPct val="20000"/>
              </a:spcBef>
              <a:buClr>
                <a:schemeClr val="tx2"/>
              </a:buClr>
            </a:pPr>
            <a:endParaRPr lang="en-US" sz="2200" dirty="0" smtClean="0">
              <a:cs typeface="Arial" charset="0"/>
            </a:endParaRPr>
          </a:p>
        </p:txBody>
      </p:sp>
    </p:spTree>
    <p:extLst>
      <p:ext uri="{BB962C8B-B14F-4D97-AF65-F5344CB8AC3E}">
        <p14:creationId xmlns:p14="http://schemas.microsoft.com/office/powerpoint/2010/main" val="2423976526"/>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re 1"/>
          <p:cNvSpPr>
            <a:spLocks noGrp="1"/>
          </p:cNvSpPr>
          <p:nvPr>
            <p:ph type="title"/>
          </p:nvPr>
        </p:nvSpPr>
        <p:spPr>
          <a:xfrm>
            <a:off x="390525" y="274638"/>
            <a:ext cx="8485188" cy="1090612"/>
          </a:xfrm>
        </p:spPr>
        <p:txBody>
          <a:bodyPr/>
          <a:lstStyle/>
          <a:p>
            <a:pPr algn="ctr" eaLnBrk="1" hangingPunct="1"/>
            <a:r>
              <a:rPr lang="zh-CN" sz="3600" b="1" i="0" dirty="0" smtClean="0">
                <a:solidFill>
                  <a:srgbClr val="006FB7"/>
                </a:solidFill>
                <a:ea typeface="SimSun" pitchFamily="18" charset="0"/>
              </a:rPr>
              <a:t>合理便利</a:t>
            </a:r>
            <a:r>
              <a:rPr lang="fr" sz="3600" dirty="0" smtClean="0"/>
              <a:t/>
            </a:r>
            <a:br>
              <a:rPr lang="fr" sz="3600" dirty="0" smtClean="0"/>
            </a:br>
            <a:r>
              <a:rPr lang="zh-CN" sz="2400" b="1" i="0" dirty="0" smtClean="0">
                <a:solidFill>
                  <a:srgbClr val="006FB7"/>
                </a:solidFill>
                <a:ea typeface="SimSun" pitchFamily="18" charset="0"/>
              </a:rPr>
              <a:t>正当理由</a:t>
            </a:r>
            <a:r>
              <a:rPr lang="fr" sz="3600" dirty="0" smtClean="0"/>
              <a:t/>
            </a:r>
            <a:br>
              <a:rPr lang="fr" sz="3600" dirty="0" smtClean="0"/>
            </a:br>
            <a:endParaRPr lang="fr" sz="3600" dirty="0" smtClean="0"/>
          </a:p>
        </p:txBody>
      </p:sp>
      <p:sp>
        <p:nvSpPr>
          <p:cNvPr id="10243" name="Content Placeholder 2"/>
          <p:cNvSpPr txBox="1">
            <a:spLocks/>
          </p:cNvSpPr>
          <p:nvPr/>
        </p:nvSpPr>
        <p:spPr bwMode="auto">
          <a:xfrm>
            <a:off x="1016000" y="1563688"/>
            <a:ext cx="7056438" cy="407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pPr>
            <a:endParaRPr lang="en-US" sz="3600" b="1" dirty="0">
              <a:solidFill>
                <a:schemeClr val="tx2"/>
              </a:solidFill>
              <a:cs typeface="Arial" charset="0"/>
            </a:endParaRPr>
          </a:p>
          <a:p>
            <a:pPr marL="457200" indent="-457200" eaLnBrk="1" hangingPunct="1">
              <a:lnSpc>
                <a:spcPct val="90000"/>
              </a:lnSpc>
              <a:spcBef>
                <a:spcPct val="20000"/>
              </a:spcBef>
              <a:buClr>
                <a:schemeClr val="tx2"/>
              </a:buClr>
              <a:buFont typeface="Arial" panose="020B0604020202020204" pitchFamily="34" charset="0"/>
              <a:buChar char="•"/>
            </a:pPr>
            <a:r>
              <a:rPr lang="zh-CN" sz="2400" b="0" i="0" dirty="0" smtClean="0">
                <a:solidFill>
                  <a:srgbClr val="333333"/>
                </a:solidFill>
                <a:ea typeface="SimSun" pitchFamily="18" charset="0"/>
              </a:rPr>
              <a:t>义务承担人必须证明至少有一个客观标准未能达到，以避免基于歧视的责任</a:t>
            </a:r>
          </a:p>
          <a:p>
            <a:pPr marL="1200150" lvl="1" indent="-457200" eaLnBrk="1" hangingPunct="1">
              <a:lnSpc>
                <a:spcPct val="90000"/>
              </a:lnSpc>
              <a:spcBef>
                <a:spcPct val="20000"/>
              </a:spcBef>
              <a:buClr>
                <a:schemeClr val="tx2"/>
              </a:buClr>
              <a:buFont typeface="Arial" panose="020B0604020202020204" pitchFamily="34" charset="0"/>
              <a:buChar char="•"/>
            </a:pPr>
            <a:r>
              <a:rPr lang="zh-CN" sz="2200" b="0" i="0" dirty="0" smtClean="0">
                <a:solidFill>
                  <a:srgbClr val="333333"/>
                </a:solidFill>
                <a:ea typeface="SimSun" pitchFamily="18" charset="0"/>
              </a:rPr>
              <a:t>相关性</a:t>
            </a:r>
          </a:p>
          <a:p>
            <a:pPr marL="1200150" lvl="1" indent="-457200" eaLnBrk="1" hangingPunct="1">
              <a:lnSpc>
                <a:spcPct val="90000"/>
              </a:lnSpc>
              <a:spcBef>
                <a:spcPct val="20000"/>
              </a:spcBef>
              <a:buClr>
                <a:schemeClr val="tx2"/>
              </a:buClr>
              <a:buFont typeface="Arial" panose="020B0604020202020204" pitchFamily="34" charset="0"/>
              <a:buChar char="•"/>
            </a:pPr>
            <a:r>
              <a:rPr lang="zh-CN" sz="2200" b="0" i="0" dirty="0" smtClean="0">
                <a:solidFill>
                  <a:srgbClr val="333333"/>
                </a:solidFill>
                <a:ea typeface="SimSun" pitchFamily="18" charset="0"/>
              </a:rPr>
              <a:t>均衡性</a:t>
            </a:r>
          </a:p>
          <a:p>
            <a:pPr marL="1200150" lvl="1" indent="-457200" eaLnBrk="1" hangingPunct="1">
              <a:lnSpc>
                <a:spcPct val="90000"/>
              </a:lnSpc>
              <a:spcBef>
                <a:spcPct val="20000"/>
              </a:spcBef>
              <a:buClr>
                <a:schemeClr val="tx2"/>
              </a:buClr>
              <a:buFont typeface="Arial" panose="020B0604020202020204" pitchFamily="34" charset="0"/>
              <a:buChar char="•"/>
            </a:pPr>
            <a:r>
              <a:rPr lang="zh-CN" sz="2200" b="0" i="0" dirty="0" smtClean="0">
                <a:solidFill>
                  <a:srgbClr val="333333"/>
                </a:solidFill>
                <a:ea typeface="SimSun" pitchFamily="18" charset="0"/>
              </a:rPr>
              <a:t>可能性</a:t>
            </a:r>
          </a:p>
          <a:p>
            <a:pPr marL="1200150" lvl="1" indent="-457200" eaLnBrk="1" hangingPunct="1">
              <a:lnSpc>
                <a:spcPct val="90000"/>
              </a:lnSpc>
              <a:spcBef>
                <a:spcPct val="20000"/>
              </a:spcBef>
              <a:buClr>
                <a:schemeClr val="tx2"/>
              </a:buClr>
              <a:buFont typeface="Arial" panose="020B0604020202020204" pitchFamily="34" charset="0"/>
              <a:buChar char="•"/>
            </a:pPr>
            <a:r>
              <a:rPr lang="zh-CN" sz="2200" b="0" i="0" dirty="0" smtClean="0">
                <a:solidFill>
                  <a:srgbClr val="333333"/>
                </a:solidFill>
                <a:ea typeface="SimSun" pitchFamily="18" charset="0"/>
              </a:rPr>
              <a:t>财政可行性</a:t>
            </a:r>
          </a:p>
          <a:p>
            <a:pPr marL="1200150" lvl="1" indent="-457200" eaLnBrk="1" hangingPunct="1">
              <a:lnSpc>
                <a:spcPct val="90000"/>
              </a:lnSpc>
              <a:spcBef>
                <a:spcPct val="20000"/>
              </a:spcBef>
              <a:buClr>
                <a:schemeClr val="tx2"/>
              </a:buClr>
              <a:buFont typeface="Arial" panose="020B0604020202020204" pitchFamily="34" charset="0"/>
              <a:buChar char="•"/>
            </a:pPr>
            <a:r>
              <a:rPr lang="zh-CN" sz="2200" b="0" i="0" dirty="0" smtClean="0">
                <a:solidFill>
                  <a:srgbClr val="333333"/>
                </a:solidFill>
                <a:ea typeface="SimSun" pitchFamily="18" charset="0"/>
              </a:rPr>
              <a:t>经济可行性</a:t>
            </a:r>
          </a:p>
          <a:p>
            <a:pPr marL="457200" indent="-457200" eaLnBrk="1" hangingPunct="1">
              <a:lnSpc>
                <a:spcPct val="90000"/>
              </a:lnSpc>
              <a:spcBef>
                <a:spcPct val="20000"/>
              </a:spcBef>
              <a:buClr>
                <a:schemeClr val="tx2"/>
              </a:buClr>
              <a:buFont typeface="Arial" panose="020B0604020202020204" pitchFamily="34" charset="0"/>
              <a:buChar char="•"/>
            </a:pPr>
            <a:endParaRPr lang="en-US" sz="2400" dirty="0" smtClean="0"/>
          </a:p>
        </p:txBody>
      </p:sp>
    </p:spTree>
    <p:extLst>
      <p:ext uri="{BB962C8B-B14F-4D97-AF65-F5344CB8AC3E}">
        <p14:creationId xmlns:p14="http://schemas.microsoft.com/office/powerpoint/2010/main" val="2750028345"/>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re 1"/>
          <p:cNvSpPr>
            <a:spLocks noGrp="1"/>
          </p:cNvSpPr>
          <p:nvPr>
            <p:ph type="title"/>
          </p:nvPr>
        </p:nvSpPr>
        <p:spPr>
          <a:xfrm>
            <a:off x="390525" y="274638"/>
            <a:ext cx="8485188" cy="1090612"/>
          </a:xfrm>
        </p:spPr>
        <p:txBody>
          <a:bodyPr/>
          <a:lstStyle/>
          <a:p>
            <a:pPr algn="ctr" eaLnBrk="1" hangingPunct="1"/>
            <a:r>
              <a:rPr lang="zh-CN" sz="3600" b="1" i="0" dirty="0" smtClean="0">
                <a:solidFill>
                  <a:srgbClr val="006FB7"/>
                </a:solidFill>
                <a:ea typeface="SimSun" pitchFamily="18" charset="0"/>
              </a:rPr>
              <a:t>合理便利</a:t>
            </a:r>
            <a:r>
              <a:rPr lang="fr" sz="3600" dirty="0" smtClean="0"/>
              <a:t/>
            </a:r>
            <a:br>
              <a:rPr lang="fr" sz="3600" dirty="0" smtClean="0"/>
            </a:br>
            <a:r>
              <a:rPr lang="zh-CN" sz="2400" b="1" i="0" dirty="0" smtClean="0">
                <a:solidFill>
                  <a:srgbClr val="006FB7"/>
                </a:solidFill>
                <a:ea typeface="SimSun" pitchFamily="18" charset="0"/>
              </a:rPr>
              <a:t>正当理由</a:t>
            </a:r>
            <a:r>
              <a:rPr lang="fr" sz="3600" dirty="0" smtClean="0"/>
              <a:t/>
            </a:r>
            <a:br>
              <a:rPr lang="fr" sz="3600" dirty="0" smtClean="0"/>
            </a:br>
            <a:endParaRPr lang="fr" sz="3600" dirty="0" smtClean="0"/>
          </a:p>
        </p:txBody>
      </p:sp>
      <p:sp>
        <p:nvSpPr>
          <p:cNvPr id="10243" name="Content Placeholder 2"/>
          <p:cNvSpPr txBox="1">
            <a:spLocks/>
          </p:cNvSpPr>
          <p:nvPr/>
        </p:nvSpPr>
        <p:spPr bwMode="auto">
          <a:xfrm>
            <a:off x="1016000" y="1563688"/>
            <a:ext cx="7056438" cy="407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pPr>
            <a:r>
              <a:rPr lang="zh-CN" sz="2000" b="1" i="0" dirty="0" smtClean="0">
                <a:solidFill>
                  <a:srgbClr val="006FB7"/>
                </a:solidFill>
                <a:ea typeface="SimSun" pitchFamily="18" charset="0"/>
              </a:rPr>
              <a:t>相关性</a:t>
            </a:r>
          </a:p>
          <a:p>
            <a:pPr eaLnBrk="1" hangingPunct="1">
              <a:lnSpc>
                <a:spcPct val="90000"/>
              </a:lnSpc>
              <a:spcBef>
                <a:spcPct val="20000"/>
              </a:spcBef>
              <a:buClr>
                <a:schemeClr val="tx2"/>
              </a:buClr>
            </a:pPr>
            <a:endParaRPr lang="en-US" sz="2000" b="1" dirty="0" smtClean="0">
              <a:solidFill>
                <a:schemeClr val="tx2"/>
              </a:solidFill>
              <a:cs typeface="Arial" charset="0"/>
            </a:endParaRPr>
          </a:p>
          <a:p>
            <a:pPr marL="1200150" lvl="1" indent="-457200" eaLnBrk="1" hangingPunct="1">
              <a:lnSpc>
                <a:spcPct val="90000"/>
              </a:lnSpc>
              <a:spcBef>
                <a:spcPct val="20000"/>
              </a:spcBef>
              <a:buClr>
                <a:schemeClr val="tx2"/>
              </a:buClr>
              <a:buFont typeface="Arial" panose="020B0604020202020204" pitchFamily="34" charset="0"/>
              <a:buChar char="•"/>
            </a:pPr>
            <a:r>
              <a:rPr lang="zh-CN" sz="2200" b="0" i="0" dirty="0" smtClean="0">
                <a:solidFill>
                  <a:srgbClr val="333333"/>
                </a:solidFill>
                <a:ea typeface="SimSun" pitchFamily="18" charset="0"/>
              </a:rPr>
              <a:t>便利必与其目的相关</a:t>
            </a:r>
          </a:p>
          <a:p>
            <a:pPr marL="1200150" lvl="1" indent="-457200" eaLnBrk="1" hangingPunct="1">
              <a:lnSpc>
                <a:spcPct val="90000"/>
              </a:lnSpc>
              <a:spcBef>
                <a:spcPct val="20000"/>
              </a:spcBef>
              <a:buClr>
                <a:schemeClr val="tx2"/>
              </a:buClr>
              <a:buFont typeface="Arial" panose="020B0604020202020204" pitchFamily="34" charset="0"/>
              <a:buChar char="•"/>
            </a:pPr>
            <a:r>
              <a:rPr lang="zh-CN" sz="2200" b="0" i="0" dirty="0" smtClean="0">
                <a:solidFill>
                  <a:srgbClr val="333333"/>
                </a:solidFill>
                <a:ea typeface="SimSun" pitchFamily="18" charset="0"/>
              </a:rPr>
              <a:t>义务承担人</a:t>
            </a:r>
            <a:r>
              <a:rPr lang="zh-CN" sz="2400" b="0" i="0" dirty="0" smtClean="0">
                <a:solidFill>
                  <a:srgbClr val="333333"/>
                </a:solidFill>
                <a:ea typeface="SimSun" pitchFamily="18" charset="0"/>
              </a:rPr>
              <a:t>必须证明所要求的便利与相关权利的有效实现并无关系</a:t>
            </a:r>
          </a:p>
          <a:p>
            <a:pPr marL="1200150" lvl="1" indent="-457200" eaLnBrk="1" hangingPunct="1">
              <a:lnSpc>
                <a:spcPct val="90000"/>
              </a:lnSpc>
              <a:spcBef>
                <a:spcPct val="20000"/>
              </a:spcBef>
              <a:buClr>
                <a:schemeClr val="tx2"/>
              </a:buClr>
              <a:buFont typeface="Arial" panose="020B0604020202020204" pitchFamily="34" charset="0"/>
              <a:buChar char="•"/>
            </a:pPr>
            <a:r>
              <a:rPr lang="zh-CN" sz="2400" b="0" i="0" dirty="0" smtClean="0">
                <a:solidFill>
                  <a:srgbClr val="333333"/>
                </a:solidFill>
                <a:ea typeface="SimSun" pitchFamily="18" charset="0"/>
              </a:rPr>
              <a:t>应该尤其注意全纳教育和就业住宿</a:t>
            </a:r>
          </a:p>
        </p:txBody>
      </p:sp>
    </p:spTree>
    <p:extLst>
      <p:ext uri="{BB962C8B-B14F-4D97-AF65-F5344CB8AC3E}">
        <p14:creationId xmlns:p14="http://schemas.microsoft.com/office/powerpoint/2010/main" val="800390746"/>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re 1"/>
          <p:cNvSpPr>
            <a:spLocks noGrp="1"/>
          </p:cNvSpPr>
          <p:nvPr>
            <p:ph type="title"/>
          </p:nvPr>
        </p:nvSpPr>
        <p:spPr>
          <a:xfrm>
            <a:off x="390525" y="274638"/>
            <a:ext cx="8485188" cy="1090612"/>
          </a:xfrm>
        </p:spPr>
        <p:txBody>
          <a:bodyPr/>
          <a:lstStyle/>
          <a:p>
            <a:pPr algn="ctr" eaLnBrk="1" hangingPunct="1"/>
            <a:r>
              <a:rPr lang="zh-CN" sz="3600" b="1" i="0" dirty="0" smtClean="0">
                <a:solidFill>
                  <a:srgbClr val="006FB7"/>
                </a:solidFill>
                <a:ea typeface="SimSun" pitchFamily="18" charset="0"/>
              </a:rPr>
              <a:t>合理便利</a:t>
            </a:r>
            <a:r>
              <a:rPr lang="fr" sz="3600" dirty="0" smtClean="0"/>
              <a:t/>
            </a:r>
            <a:br>
              <a:rPr lang="fr" sz="3600" dirty="0" smtClean="0"/>
            </a:br>
            <a:r>
              <a:rPr lang="zh-CN" sz="2400" b="1" i="0" dirty="0" smtClean="0">
                <a:solidFill>
                  <a:srgbClr val="006FB7"/>
                </a:solidFill>
                <a:ea typeface="SimSun" pitchFamily="18" charset="0"/>
              </a:rPr>
              <a:t>正当理由</a:t>
            </a:r>
            <a:r>
              <a:rPr lang="fr" sz="3600" dirty="0" smtClean="0"/>
              <a:t/>
            </a:r>
            <a:br>
              <a:rPr lang="fr" sz="3600" dirty="0" smtClean="0"/>
            </a:br>
            <a:endParaRPr lang="fr" sz="3600" dirty="0" smtClean="0"/>
          </a:p>
        </p:txBody>
      </p:sp>
      <p:sp>
        <p:nvSpPr>
          <p:cNvPr id="10243" name="Content Placeholder 2"/>
          <p:cNvSpPr txBox="1">
            <a:spLocks/>
          </p:cNvSpPr>
          <p:nvPr/>
        </p:nvSpPr>
        <p:spPr bwMode="auto">
          <a:xfrm>
            <a:off x="1016000" y="1563688"/>
            <a:ext cx="7056438" cy="407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pPr>
            <a:r>
              <a:rPr lang="zh-CN" sz="2000" b="1" i="0" dirty="0" smtClean="0">
                <a:solidFill>
                  <a:srgbClr val="006FB7"/>
                </a:solidFill>
                <a:ea typeface="SimSun" pitchFamily="18" charset="0"/>
              </a:rPr>
              <a:t>均衡性</a:t>
            </a:r>
          </a:p>
          <a:p>
            <a:pPr eaLnBrk="1" hangingPunct="1">
              <a:lnSpc>
                <a:spcPct val="90000"/>
              </a:lnSpc>
              <a:spcBef>
                <a:spcPct val="20000"/>
              </a:spcBef>
              <a:buClr>
                <a:schemeClr val="tx2"/>
              </a:buClr>
            </a:pPr>
            <a:endParaRPr lang="en-US" sz="2000" b="1" dirty="0" smtClean="0">
              <a:solidFill>
                <a:schemeClr val="tx2"/>
              </a:solidFill>
              <a:cs typeface="Arial" charset="0"/>
            </a:endParaRPr>
          </a:p>
          <a:p>
            <a:pPr marL="1200150" lvl="1" indent="-457200" eaLnBrk="1" hangingPunct="1">
              <a:lnSpc>
                <a:spcPct val="90000"/>
              </a:lnSpc>
              <a:spcBef>
                <a:spcPct val="20000"/>
              </a:spcBef>
              <a:buClr>
                <a:schemeClr val="tx2"/>
              </a:buClr>
              <a:buFont typeface="Arial" panose="020B0604020202020204" pitchFamily="34" charset="0"/>
              <a:buChar char="•"/>
            </a:pPr>
            <a:r>
              <a:rPr lang="zh-CN" sz="2200" b="0" i="0" dirty="0" smtClean="0">
                <a:solidFill>
                  <a:srgbClr val="333333"/>
                </a:solidFill>
                <a:ea typeface="SimSun" pitchFamily="18" charset="0"/>
              </a:rPr>
              <a:t>便利必须与其在时间、成本、时长和对权利实现的影响</a:t>
            </a:r>
            <a:r>
              <a:rPr lang="zh-CN" sz="2200" dirty="0">
                <a:solidFill>
                  <a:srgbClr val="333333"/>
                </a:solidFill>
                <a:ea typeface="SimSun" pitchFamily="18" charset="0"/>
              </a:rPr>
              <a:t>方面的目的互相均衡 </a:t>
            </a:r>
          </a:p>
          <a:p>
            <a:pPr marL="1200150" lvl="1" indent="-457200" eaLnBrk="1" hangingPunct="1">
              <a:lnSpc>
                <a:spcPct val="90000"/>
              </a:lnSpc>
              <a:spcBef>
                <a:spcPct val="20000"/>
              </a:spcBef>
              <a:buClr>
                <a:schemeClr val="tx2"/>
              </a:buClr>
              <a:buFont typeface="Arial" panose="020B0604020202020204" pitchFamily="34" charset="0"/>
              <a:buChar char="•"/>
            </a:pPr>
            <a:r>
              <a:rPr lang="zh-CN" sz="2200" dirty="0">
                <a:solidFill>
                  <a:srgbClr val="333333"/>
                </a:solidFill>
                <a:ea typeface="SimSun" pitchFamily="18" charset="0"/>
              </a:rPr>
              <a:t>义务承担人必须证明所要求的便利与相关权利的有效实现互不均衡</a:t>
            </a:r>
          </a:p>
          <a:p>
            <a:pPr marL="1200150" lvl="1" indent="-457200" eaLnBrk="1" hangingPunct="1">
              <a:lnSpc>
                <a:spcPct val="90000"/>
              </a:lnSpc>
              <a:spcBef>
                <a:spcPct val="20000"/>
              </a:spcBef>
              <a:buClr>
                <a:schemeClr val="tx2"/>
              </a:buClr>
              <a:buFont typeface="Arial" panose="020B0604020202020204" pitchFamily="34" charset="0"/>
              <a:buChar char="•"/>
            </a:pPr>
            <a:r>
              <a:rPr lang="zh-CN" sz="2200" dirty="0">
                <a:solidFill>
                  <a:srgbClr val="333333"/>
                </a:solidFill>
                <a:ea typeface="SimSun" pitchFamily="18" charset="0"/>
              </a:rPr>
              <a:t>均衡性应该</a:t>
            </a:r>
            <a:r>
              <a:rPr lang="zh-CN" sz="2400" b="0" i="0" dirty="0" smtClean="0">
                <a:solidFill>
                  <a:srgbClr val="333333"/>
                </a:solidFill>
                <a:ea typeface="SimSun" pitchFamily="18" charset="0"/>
              </a:rPr>
              <a:t>根据客观标准进行分析，而不得根据任意决定进行</a:t>
            </a:r>
          </a:p>
        </p:txBody>
      </p:sp>
    </p:spTree>
    <p:extLst>
      <p:ext uri="{BB962C8B-B14F-4D97-AF65-F5344CB8AC3E}">
        <p14:creationId xmlns:p14="http://schemas.microsoft.com/office/powerpoint/2010/main" val="3336040605"/>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re 1"/>
          <p:cNvSpPr>
            <a:spLocks noGrp="1"/>
          </p:cNvSpPr>
          <p:nvPr>
            <p:ph type="title"/>
          </p:nvPr>
        </p:nvSpPr>
        <p:spPr>
          <a:xfrm>
            <a:off x="390525" y="274638"/>
            <a:ext cx="8485188" cy="1090612"/>
          </a:xfrm>
        </p:spPr>
        <p:txBody>
          <a:bodyPr/>
          <a:lstStyle/>
          <a:p>
            <a:pPr algn="ctr" eaLnBrk="1" hangingPunct="1"/>
            <a:r>
              <a:rPr lang="zh-CN" sz="3600" b="1" i="0" dirty="0" smtClean="0">
                <a:solidFill>
                  <a:srgbClr val="006FB7"/>
                </a:solidFill>
                <a:ea typeface="SimSun" pitchFamily="18" charset="0"/>
              </a:rPr>
              <a:t>合理便利</a:t>
            </a:r>
            <a:r>
              <a:rPr lang="fr" sz="3600" dirty="0" smtClean="0"/>
              <a:t/>
            </a:r>
            <a:br>
              <a:rPr lang="fr" sz="3600" dirty="0" smtClean="0"/>
            </a:br>
            <a:r>
              <a:rPr lang="zh-CN" sz="2400" b="1" i="0" dirty="0" smtClean="0">
                <a:solidFill>
                  <a:srgbClr val="006FB7"/>
                </a:solidFill>
                <a:ea typeface="SimSun" pitchFamily="18" charset="0"/>
              </a:rPr>
              <a:t>正当理由</a:t>
            </a:r>
            <a:r>
              <a:rPr lang="fr" sz="3600" dirty="0" smtClean="0"/>
              <a:t/>
            </a:r>
            <a:br>
              <a:rPr lang="fr" sz="3600" dirty="0" smtClean="0"/>
            </a:br>
            <a:endParaRPr lang="fr" sz="3600" dirty="0" smtClean="0"/>
          </a:p>
        </p:txBody>
      </p:sp>
      <p:sp>
        <p:nvSpPr>
          <p:cNvPr id="10243" name="Content Placeholder 2"/>
          <p:cNvSpPr txBox="1">
            <a:spLocks/>
          </p:cNvSpPr>
          <p:nvPr/>
        </p:nvSpPr>
        <p:spPr bwMode="auto">
          <a:xfrm>
            <a:off x="1016000" y="1563688"/>
            <a:ext cx="7056438" cy="407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pPr>
            <a:r>
              <a:rPr lang="zh-CN" sz="2000" b="1" i="0" dirty="0" smtClean="0">
                <a:solidFill>
                  <a:srgbClr val="006FB7"/>
                </a:solidFill>
                <a:ea typeface="SimSun" pitchFamily="18" charset="0"/>
              </a:rPr>
              <a:t>可能性</a:t>
            </a:r>
          </a:p>
          <a:p>
            <a:pPr eaLnBrk="1" hangingPunct="1">
              <a:lnSpc>
                <a:spcPct val="90000"/>
              </a:lnSpc>
              <a:spcBef>
                <a:spcPct val="20000"/>
              </a:spcBef>
              <a:buClr>
                <a:schemeClr val="tx2"/>
              </a:buClr>
            </a:pPr>
            <a:endParaRPr lang="en-US" sz="2000" b="1" dirty="0" smtClean="0">
              <a:solidFill>
                <a:schemeClr val="tx2"/>
              </a:solidFill>
              <a:cs typeface="Arial" charset="0"/>
            </a:endParaRPr>
          </a:p>
          <a:p>
            <a:pPr marL="1200150" lvl="1" indent="-457200" eaLnBrk="1" hangingPunct="1">
              <a:lnSpc>
                <a:spcPct val="90000"/>
              </a:lnSpc>
              <a:spcBef>
                <a:spcPct val="20000"/>
              </a:spcBef>
              <a:buClr>
                <a:schemeClr val="tx2"/>
              </a:buClr>
              <a:buFont typeface="Arial" panose="020B0604020202020204" pitchFamily="34" charset="0"/>
              <a:buChar char="•"/>
            </a:pPr>
            <a:r>
              <a:rPr lang="zh-CN" sz="2200" dirty="0">
                <a:solidFill>
                  <a:srgbClr val="333333"/>
                </a:solidFill>
                <a:ea typeface="SimSun" pitchFamily="18" charset="0"/>
              </a:rPr>
              <a:t>便利必须可行：必须存在且可用</a:t>
            </a:r>
          </a:p>
          <a:p>
            <a:pPr marL="1200150" lvl="1" indent="-457200" eaLnBrk="1" hangingPunct="1">
              <a:lnSpc>
                <a:spcPct val="90000"/>
              </a:lnSpc>
              <a:spcBef>
                <a:spcPct val="20000"/>
              </a:spcBef>
              <a:buClr>
                <a:schemeClr val="tx2"/>
              </a:buClr>
              <a:buFont typeface="Arial" panose="020B0604020202020204" pitchFamily="34" charset="0"/>
              <a:buChar char="•"/>
            </a:pPr>
            <a:r>
              <a:rPr lang="zh-CN" sz="2200" dirty="0">
                <a:solidFill>
                  <a:srgbClr val="333333"/>
                </a:solidFill>
                <a:ea typeface="SimSun" pitchFamily="18" charset="0"/>
              </a:rPr>
              <a:t>义务承担人必须证明所要求的便利不是相关权利有效实现的行之有效的已有方法</a:t>
            </a:r>
          </a:p>
          <a:p>
            <a:pPr marL="1200150" lvl="1" indent="-457200" eaLnBrk="1" hangingPunct="1">
              <a:lnSpc>
                <a:spcPct val="90000"/>
              </a:lnSpc>
              <a:spcBef>
                <a:spcPct val="20000"/>
              </a:spcBef>
              <a:buClr>
                <a:schemeClr val="tx2"/>
              </a:buClr>
              <a:buFont typeface="Arial" panose="020B0604020202020204" pitchFamily="34" charset="0"/>
              <a:buChar char="•"/>
            </a:pPr>
            <a:r>
              <a:rPr lang="zh-CN" sz="2200" dirty="0">
                <a:solidFill>
                  <a:srgbClr val="333333"/>
                </a:solidFill>
                <a:ea typeface="SimSun" pitchFamily="18" charset="0"/>
              </a:rPr>
              <a:t>义务承担人还可以证明便利存在但</a:t>
            </a:r>
            <a:r>
              <a:rPr lang="zh-CN" sz="2400" b="0" i="0" dirty="0" smtClean="0">
                <a:solidFill>
                  <a:srgbClr val="333333"/>
                </a:solidFill>
                <a:ea typeface="SimSun" pitchFamily="18" charset="0"/>
              </a:rPr>
              <a:t>不可用（例如海关法规定不得进口的软件）</a:t>
            </a:r>
          </a:p>
        </p:txBody>
      </p:sp>
    </p:spTree>
    <p:extLst>
      <p:ext uri="{BB962C8B-B14F-4D97-AF65-F5344CB8AC3E}">
        <p14:creationId xmlns:p14="http://schemas.microsoft.com/office/powerpoint/2010/main" val="232731627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re 1"/>
          <p:cNvSpPr>
            <a:spLocks noGrp="1"/>
          </p:cNvSpPr>
          <p:nvPr>
            <p:ph type="title"/>
          </p:nvPr>
        </p:nvSpPr>
        <p:spPr>
          <a:xfrm>
            <a:off x="390525" y="274638"/>
            <a:ext cx="8485188" cy="1090612"/>
          </a:xfrm>
        </p:spPr>
        <p:txBody>
          <a:bodyPr/>
          <a:lstStyle/>
          <a:p>
            <a:pPr algn="ctr" eaLnBrk="1" hangingPunct="1"/>
            <a:r>
              <a:rPr lang="zh-CN" sz="3600" b="1" i="0" dirty="0" smtClean="0">
                <a:solidFill>
                  <a:srgbClr val="006FB7"/>
                </a:solidFill>
                <a:ea typeface="SimSun" pitchFamily="18" charset="0"/>
              </a:rPr>
              <a:t>合理便利</a:t>
            </a:r>
            <a:r>
              <a:rPr lang="fr" sz="3600" dirty="0" smtClean="0"/>
              <a:t/>
            </a:r>
            <a:br>
              <a:rPr lang="fr" sz="3600" dirty="0" smtClean="0"/>
            </a:br>
            <a:r>
              <a:rPr lang="zh-CN" sz="2400" b="1" i="0" dirty="0" smtClean="0">
                <a:solidFill>
                  <a:srgbClr val="006FB7"/>
                </a:solidFill>
                <a:ea typeface="SimSun" pitchFamily="18" charset="0"/>
              </a:rPr>
              <a:t>正当理由</a:t>
            </a:r>
            <a:r>
              <a:rPr lang="fr" sz="3600" dirty="0" smtClean="0"/>
              <a:t/>
            </a:r>
            <a:br>
              <a:rPr lang="fr" sz="3600" dirty="0" smtClean="0"/>
            </a:br>
            <a:endParaRPr lang="fr" sz="3600" dirty="0" smtClean="0"/>
          </a:p>
        </p:txBody>
      </p:sp>
      <p:sp>
        <p:nvSpPr>
          <p:cNvPr id="10243" name="Content Placeholder 2"/>
          <p:cNvSpPr txBox="1">
            <a:spLocks/>
          </p:cNvSpPr>
          <p:nvPr/>
        </p:nvSpPr>
        <p:spPr bwMode="auto">
          <a:xfrm>
            <a:off x="1016000" y="1563688"/>
            <a:ext cx="7056438" cy="407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pPr>
            <a:r>
              <a:rPr lang="zh-CN" sz="2000" b="1" i="0" dirty="0" smtClean="0">
                <a:solidFill>
                  <a:srgbClr val="006FB7"/>
                </a:solidFill>
                <a:ea typeface="SimSun" pitchFamily="18" charset="0"/>
              </a:rPr>
              <a:t>财政可行性</a:t>
            </a:r>
          </a:p>
          <a:p>
            <a:pPr eaLnBrk="1" hangingPunct="1">
              <a:lnSpc>
                <a:spcPct val="90000"/>
              </a:lnSpc>
              <a:spcBef>
                <a:spcPct val="20000"/>
              </a:spcBef>
              <a:buClr>
                <a:schemeClr val="tx2"/>
              </a:buClr>
            </a:pPr>
            <a:endParaRPr lang="en-US" sz="2000" b="1" dirty="0" smtClean="0">
              <a:solidFill>
                <a:schemeClr val="tx2"/>
              </a:solidFill>
              <a:cs typeface="Arial" charset="0"/>
            </a:endParaRPr>
          </a:p>
          <a:p>
            <a:pPr marL="1200150" lvl="1" indent="-457200" eaLnBrk="1" hangingPunct="1">
              <a:lnSpc>
                <a:spcPct val="90000"/>
              </a:lnSpc>
              <a:spcBef>
                <a:spcPct val="20000"/>
              </a:spcBef>
              <a:buClr>
                <a:schemeClr val="tx2"/>
              </a:buClr>
              <a:buFont typeface="Arial" panose="020B0604020202020204" pitchFamily="34" charset="0"/>
              <a:buChar char="•"/>
            </a:pPr>
            <a:r>
              <a:rPr lang="zh-CN" sz="2400" dirty="0">
                <a:solidFill>
                  <a:srgbClr val="333333"/>
                </a:solidFill>
                <a:ea typeface="SimSun" pitchFamily="18" charset="0"/>
              </a:rPr>
              <a:t>便利必须在财政上可行</a:t>
            </a:r>
          </a:p>
          <a:p>
            <a:pPr marL="1200150" lvl="1" indent="-457200" eaLnBrk="1" hangingPunct="1">
              <a:lnSpc>
                <a:spcPct val="90000"/>
              </a:lnSpc>
              <a:spcBef>
                <a:spcPct val="20000"/>
              </a:spcBef>
              <a:buClr>
                <a:schemeClr val="tx2"/>
              </a:buClr>
              <a:buFont typeface="Arial" panose="020B0604020202020204" pitchFamily="34" charset="0"/>
              <a:buChar char="•"/>
            </a:pPr>
            <a:r>
              <a:rPr lang="zh-CN" sz="2400" dirty="0">
                <a:solidFill>
                  <a:srgbClr val="333333"/>
                </a:solidFill>
                <a:ea typeface="SimSun" pitchFamily="18" charset="0"/>
              </a:rPr>
              <a:t>义务承担人必须证明已利用所有的财政补助资源以满足对便利的要求</a:t>
            </a:r>
          </a:p>
          <a:p>
            <a:pPr marL="1200150" lvl="1" indent="-457200" eaLnBrk="1" hangingPunct="1">
              <a:lnSpc>
                <a:spcPct val="90000"/>
              </a:lnSpc>
              <a:spcBef>
                <a:spcPct val="20000"/>
              </a:spcBef>
              <a:buClr>
                <a:schemeClr val="tx2"/>
              </a:buClr>
              <a:buFont typeface="Arial" panose="020B0604020202020204" pitchFamily="34" charset="0"/>
              <a:buChar char="•"/>
            </a:pPr>
            <a:r>
              <a:rPr lang="zh-CN" sz="2400" dirty="0">
                <a:solidFill>
                  <a:srgbClr val="333333"/>
                </a:solidFill>
                <a:ea typeface="SimSun" pitchFamily="18" charset="0"/>
              </a:rPr>
              <a:t>此项义务包</a:t>
            </a:r>
            <a:r>
              <a:rPr lang="zh-CN" sz="2400" b="0" i="0" dirty="0" smtClean="0">
                <a:solidFill>
                  <a:srgbClr val="333333"/>
                </a:solidFill>
                <a:ea typeface="SimSun" pitchFamily="18" charset="0"/>
              </a:rPr>
              <a:t>括公共和私人筹资</a:t>
            </a:r>
          </a:p>
        </p:txBody>
      </p:sp>
    </p:spTree>
    <p:extLst>
      <p:ext uri="{BB962C8B-B14F-4D97-AF65-F5344CB8AC3E}">
        <p14:creationId xmlns:p14="http://schemas.microsoft.com/office/powerpoint/2010/main" val="1102217224"/>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re 1"/>
          <p:cNvSpPr>
            <a:spLocks noGrp="1"/>
          </p:cNvSpPr>
          <p:nvPr>
            <p:ph type="title"/>
          </p:nvPr>
        </p:nvSpPr>
        <p:spPr>
          <a:xfrm>
            <a:off x="390525" y="274638"/>
            <a:ext cx="8485188" cy="1090612"/>
          </a:xfrm>
        </p:spPr>
        <p:txBody>
          <a:bodyPr/>
          <a:lstStyle/>
          <a:p>
            <a:pPr algn="ctr" eaLnBrk="1" hangingPunct="1"/>
            <a:r>
              <a:rPr lang="zh-CN" sz="3600" b="1" i="0" dirty="0" smtClean="0">
                <a:solidFill>
                  <a:srgbClr val="006FB7"/>
                </a:solidFill>
                <a:ea typeface="SimSun" pitchFamily="18" charset="0"/>
              </a:rPr>
              <a:t>合理便利</a:t>
            </a:r>
            <a:r>
              <a:rPr lang="fr" sz="3600" dirty="0" smtClean="0"/>
              <a:t/>
            </a:r>
            <a:br>
              <a:rPr lang="fr" sz="3600" dirty="0" smtClean="0"/>
            </a:br>
            <a:r>
              <a:rPr lang="zh-CN" sz="2400" b="1" i="0" dirty="0" smtClean="0">
                <a:solidFill>
                  <a:srgbClr val="006FB7"/>
                </a:solidFill>
                <a:ea typeface="SimSun" pitchFamily="18" charset="0"/>
              </a:rPr>
              <a:t>正当理由</a:t>
            </a:r>
            <a:r>
              <a:rPr lang="fr" sz="3600" dirty="0" smtClean="0"/>
              <a:t/>
            </a:r>
            <a:br>
              <a:rPr lang="fr" sz="3600" dirty="0" smtClean="0"/>
            </a:br>
            <a:endParaRPr lang="fr" sz="3600" dirty="0" smtClean="0"/>
          </a:p>
        </p:txBody>
      </p:sp>
      <p:sp>
        <p:nvSpPr>
          <p:cNvPr id="10243" name="Content Placeholder 2"/>
          <p:cNvSpPr txBox="1">
            <a:spLocks/>
          </p:cNvSpPr>
          <p:nvPr/>
        </p:nvSpPr>
        <p:spPr bwMode="auto">
          <a:xfrm>
            <a:off x="1016000" y="1563688"/>
            <a:ext cx="7056438" cy="407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pPr>
            <a:r>
              <a:rPr lang="zh-CN" sz="2000" b="1" i="0" dirty="0" smtClean="0">
                <a:solidFill>
                  <a:srgbClr val="006FB7"/>
                </a:solidFill>
                <a:ea typeface="SimSun" pitchFamily="18" charset="0"/>
              </a:rPr>
              <a:t>经济可行性</a:t>
            </a:r>
          </a:p>
          <a:p>
            <a:pPr eaLnBrk="1" hangingPunct="1">
              <a:lnSpc>
                <a:spcPct val="90000"/>
              </a:lnSpc>
              <a:spcBef>
                <a:spcPct val="20000"/>
              </a:spcBef>
              <a:buClr>
                <a:schemeClr val="tx2"/>
              </a:buClr>
            </a:pPr>
            <a:endParaRPr lang="en-US" sz="2000" b="1" dirty="0" smtClean="0">
              <a:solidFill>
                <a:schemeClr val="tx2"/>
              </a:solidFill>
              <a:cs typeface="Arial" charset="0"/>
            </a:endParaRPr>
          </a:p>
          <a:p>
            <a:pPr marL="1200150" lvl="1" indent="-457200" eaLnBrk="1" hangingPunct="1">
              <a:lnSpc>
                <a:spcPct val="90000"/>
              </a:lnSpc>
              <a:spcBef>
                <a:spcPct val="20000"/>
              </a:spcBef>
              <a:buClr>
                <a:schemeClr val="tx2"/>
              </a:buClr>
              <a:buFont typeface="Arial" panose="020B0604020202020204" pitchFamily="34" charset="0"/>
              <a:buChar char="•"/>
            </a:pPr>
            <a:r>
              <a:rPr lang="zh-CN" sz="2200" dirty="0">
                <a:solidFill>
                  <a:srgbClr val="333333"/>
                </a:solidFill>
                <a:ea typeface="SimSun" pitchFamily="18" charset="0"/>
              </a:rPr>
              <a:t>便利必须在经济上可行</a:t>
            </a:r>
          </a:p>
          <a:p>
            <a:pPr marL="1200150" lvl="1" indent="-457200" eaLnBrk="1" hangingPunct="1">
              <a:lnSpc>
                <a:spcPct val="90000"/>
              </a:lnSpc>
              <a:spcBef>
                <a:spcPct val="20000"/>
              </a:spcBef>
              <a:buClr>
                <a:schemeClr val="tx2"/>
              </a:buClr>
              <a:buFont typeface="Arial" panose="020B0604020202020204" pitchFamily="34" charset="0"/>
              <a:buChar char="•"/>
            </a:pPr>
            <a:r>
              <a:rPr lang="zh-CN" sz="2200" dirty="0">
                <a:solidFill>
                  <a:srgbClr val="333333"/>
                </a:solidFill>
                <a:ea typeface="SimSun" pitchFamily="18" charset="0"/>
              </a:rPr>
              <a:t>义务承担人必须证明执行该等便利会危害义务承担人的存在，或对其核心职能的执行存在潜在危害</a:t>
            </a:r>
          </a:p>
          <a:p>
            <a:pPr marL="1200150" lvl="1" indent="-457200" eaLnBrk="1" hangingPunct="1">
              <a:lnSpc>
                <a:spcPct val="90000"/>
              </a:lnSpc>
              <a:spcBef>
                <a:spcPct val="20000"/>
              </a:spcBef>
              <a:buClr>
                <a:schemeClr val="tx2"/>
              </a:buClr>
              <a:buFont typeface="Arial" panose="020B0604020202020204" pitchFamily="34" charset="0"/>
              <a:buChar char="•"/>
            </a:pPr>
            <a:r>
              <a:rPr lang="zh-CN" sz="2200" dirty="0">
                <a:solidFill>
                  <a:srgbClr val="333333"/>
                </a:solidFill>
                <a:ea typeface="SimSun" pitchFamily="18" charset="0"/>
              </a:rPr>
              <a:t>义务承担人必须考虑整体资产</a:t>
            </a:r>
            <a:r>
              <a:rPr lang="zh-CN" sz="2400" b="0" i="0" dirty="0" smtClean="0">
                <a:solidFill>
                  <a:srgbClr val="333333"/>
                </a:solidFill>
                <a:ea typeface="SimSun" pitchFamily="18" charset="0"/>
              </a:rPr>
              <a:t>，而不仅是部门资源或其所在结构中的部门</a:t>
            </a:r>
          </a:p>
        </p:txBody>
      </p:sp>
    </p:spTree>
    <p:extLst>
      <p:ext uri="{BB962C8B-B14F-4D97-AF65-F5344CB8AC3E}">
        <p14:creationId xmlns:p14="http://schemas.microsoft.com/office/powerpoint/2010/main" val="1115117504"/>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re 1"/>
          <p:cNvSpPr>
            <a:spLocks noGrp="1"/>
          </p:cNvSpPr>
          <p:nvPr>
            <p:ph type="title"/>
          </p:nvPr>
        </p:nvSpPr>
        <p:spPr>
          <a:xfrm>
            <a:off x="457200" y="274638"/>
            <a:ext cx="8299450" cy="1090612"/>
          </a:xfrm>
        </p:spPr>
        <p:txBody>
          <a:bodyPr/>
          <a:lstStyle/>
          <a:p>
            <a:pPr algn="ctr" eaLnBrk="1" hangingPunct="1"/>
            <a:r>
              <a:rPr lang="zh-CN" sz="3200" b="1" i="0" dirty="0" smtClean="0">
                <a:solidFill>
                  <a:srgbClr val="006FB7"/>
                </a:solidFill>
                <a:ea typeface="SimSun" pitchFamily="18" charset="0"/>
              </a:rPr>
              <a:t>基于残疾的歧视</a:t>
            </a:r>
          </a:p>
        </p:txBody>
      </p:sp>
      <p:sp>
        <p:nvSpPr>
          <p:cNvPr id="11267" name="Content Placeholder 2"/>
          <p:cNvSpPr txBox="1">
            <a:spLocks/>
          </p:cNvSpPr>
          <p:nvPr/>
        </p:nvSpPr>
        <p:spPr bwMode="auto">
          <a:xfrm>
            <a:off x="457200" y="1511300"/>
            <a:ext cx="8299450" cy="459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lnSpc>
                <a:spcPct val="90000"/>
              </a:lnSpc>
              <a:spcBef>
                <a:spcPct val="20000"/>
              </a:spcBef>
              <a:buClr>
                <a:schemeClr val="tx2"/>
              </a:buClr>
            </a:pPr>
            <a:endParaRPr lang="en-US" sz="2700" i="1">
              <a:cs typeface="Arial" charset="0"/>
            </a:endParaRPr>
          </a:p>
          <a:p>
            <a:pPr algn="ctr" eaLnBrk="1" hangingPunct="1">
              <a:lnSpc>
                <a:spcPct val="90000"/>
              </a:lnSpc>
              <a:spcBef>
                <a:spcPct val="20000"/>
              </a:spcBef>
              <a:buClr>
                <a:schemeClr val="tx2"/>
              </a:buClr>
            </a:pPr>
            <a:endParaRPr lang="en-US" sz="2700" i="1">
              <a:cs typeface="Arial" charset="0"/>
            </a:endParaRPr>
          </a:p>
          <a:p>
            <a:pPr algn="ctr" eaLnBrk="1" hangingPunct="1">
              <a:lnSpc>
                <a:spcPct val="90000"/>
              </a:lnSpc>
              <a:spcBef>
                <a:spcPct val="20000"/>
              </a:spcBef>
              <a:buClr>
                <a:schemeClr val="tx2"/>
              </a:buClr>
            </a:pPr>
            <a:endParaRPr lang="en-US" sz="4000" i="1">
              <a:cs typeface="Arial" charset="0"/>
            </a:endParaRPr>
          </a:p>
          <a:p>
            <a:pPr algn="ctr" eaLnBrk="1" hangingPunct="1">
              <a:lnSpc>
                <a:spcPct val="90000"/>
              </a:lnSpc>
              <a:spcBef>
                <a:spcPct val="20000"/>
              </a:spcBef>
              <a:buClr>
                <a:schemeClr val="tx2"/>
              </a:buClr>
            </a:pPr>
            <a:endParaRPr lang="en-US" sz="2700" i="1">
              <a:cs typeface="Arial" charset="0"/>
            </a:endParaRPr>
          </a:p>
          <a:p>
            <a:pPr algn="ctr" eaLnBrk="1" hangingPunct="1">
              <a:lnSpc>
                <a:spcPct val="90000"/>
              </a:lnSpc>
              <a:spcBef>
                <a:spcPct val="20000"/>
              </a:spcBef>
              <a:buClr>
                <a:schemeClr val="tx2"/>
              </a:buClr>
            </a:pPr>
            <a:endParaRPr lang="en-US" sz="2700" i="1">
              <a:cs typeface="Arial" charset="0"/>
            </a:endParaRPr>
          </a:p>
        </p:txBody>
      </p:sp>
      <p:sp>
        <p:nvSpPr>
          <p:cNvPr id="2" name="Rectangle 1"/>
          <p:cNvSpPr/>
          <p:nvPr/>
        </p:nvSpPr>
        <p:spPr>
          <a:xfrm>
            <a:off x="457200" y="1768475"/>
            <a:ext cx="8191500" cy="4035425"/>
          </a:xfrm>
          <a:prstGeom prst="rect">
            <a:avLst/>
          </a:prstGeom>
          <a:solidFill>
            <a:schemeClr val="accent3"/>
          </a:solidFill>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n-GB" dirty="0">
              <a:solidFill>
                <a:schemeClr val="accent3"/>
              </a:solidFill>
            </a:endParaRPr>
          </a:p>
        </p:txBody>
      </p:sp>
      <p:sp>
        <p:nvSpPr>
          <p:cNvPr id="3" name="Rectangle 2"/>
          <p:cNvSpPr/>
          <p:nvPr/>
        </p:nvSpPr>
        <p:spPr>
          <a:xfrm>
            <a:off x="712788" y="2097088"/>
            <a:ext cx="3213100" cy="1681162"/>
          </a:xfrm>
          <a:prstGeom prst="rect">
            <a:avLst/>
          </a:prstGeom>
          <a:solidFill>
            <a:schemeClr val="accent4"/>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r-CH" b="1" dirty="0"/>
          </a:p>
          <a:p>
            <a:pPr algn="ctr">
              <a:defRPr/>
            </a:pPr>
            <a:endParaRPr lang="fr-CH" b="1" dirty="0"/>
          </a:p>
          <a:p>
            <a:pPr algn="ctr">
              <a:defRPr/>
            </a:pPr>
            <a:endParaRPr lang="fr-CH" b="1" dirty="0"/>
          </a:p>
          <a:p>
            <a:pPr algn="ctr">
              <a:defRPr/>
            </a:pPr>
            <a:r>
              <a:rPr lang="zh-CN" sz="1800" b="1" i="0" dirty="0" smtClean="0">
                <a:solidFill>
                  <a:srgbClr val="FFFFFF"/>
                </a:solidFill>
                <a:ea typeface="SimSun" pitchFamily="18" charset="0"/>
              </a:rPr>
              <a:t>公民生活</a:t>
            </a:r>
          </a:p>
          <a:p>
            <a:pPr algn="ctr">
              <a:defRPr/>
            </a:pPr>
            <a:r>
              <a:rPr lang="zh-CN" sz="1800" b="0" i="0" dirty="0" smtClean="0">
                <a:solidFill>
                  <a:srgbClr val="FFFFFF"/>
                </a:solidFill>
                <a:ea typeface="SimSun" pitchFamily="18" charset="0"/>
              </a:rPr>
              <a:t>否认法定资格</a:t>
            </a:r>
          </a:p>
          <a:p>
            <a:pPr algn="ctr">
              <a:defRPr/>
            </a:pPr>
            <a:r>
              <a:rPr lang="zh-CN" sz="1800" b="0" i="0" dirty="0" smtClean="0">
                <a:solidFill>
                  <a:srgbClr val="FFFFFF"/>
                </a:solidFill>
                <a:ea typeface="SimSun" pitchFamily="18" charset="0"/>
              </a:rPr>
              <a:t>强迫进行制度化</a:t>
            </a:r>
          </a:p>
          <a:p>
            <a:pPr algn="ctr">
              <a:defRPr/>
            </a:pPr>
            <a:r>
              <a:rPr lang="zh-CN" sz="1800" b="0" i="0" dirty="0" smtClean="0">
                <a:solidFill>
                  <a:srgbClr val="FFFFFF"/>
                </a:solidFill>
                <a:ea typeface="SimSun" pitchFamily="18" charset="0"/>
              </a:rPr>
              <a:t>强制消毒</a:t>
            </a:r>
          </a:p>
          <a:p>
            <a:pPr algn="ctr">
              <a:defRPr/>
            </a:pPr>
            <a:endParaRPr lang="fr-CH" dirty="0"/>
          </a:p>
          <a:p>
            <a:pPr algn="ctr">
              <a:defRPr/>
            </a:pPr>
            <a:endParaRPr lang="fr-CH" dirty="0"/>
          </a:p>
          <a:p>
            <a:pPr algn="ctr">
              <a:defRPr/>
            </a:pPr>
            <a:endParaRPr lang="fr-CH" dirty="0"/>
          </a:p>
          <a:p>
            <a:pPr algn="ctr">
              <a:defRPr/>
            </a:pPr>
            <a:endParaRPr lang="en-GB" dirty="0"/>
          </a:p>
        </p:txBody>
      </p:sp>
      <p:sp>
        <p:nvSpPr>
          <p:cNvPr id="4" name="Rectangle 3"/>
          <p:cNvSpPr/>
          <p:nvPr/>
        </p:nvSpPr>
        <p:spPr>
          <a:xfrm>
            <a:off x="1290918" y="4101354"/>
            <a:ext cx="2958784" cy="1546412"/>
          </a:xfrm>
          <a:prstGeom prst="rect">
            <a:avLst/>
          </a:prstGeom>
          <a:solidFill>
            <a:srgbClr val="92D050"/>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zh-CN" sz="1800" b="1" i="0" dirty="0" smtClean="0">
                <a:solidFill>
                  <a:srgbClr val="FFFFFF"/>
                </a:solidFill>
                <a:ea typeface="SimSun" pitchFamily="18" charset="0"/>
              </a:rPr>
              <a:t>政治生活</a:t>
            </a:r>
          </a:p>
          <a:p>
            <a:pPr algn="ctr">
              <a:defRPr/>
            </a:pPr>
            <a:r>
              <a:rPr lang="zh-CN" sz="1800" b="0" i="0" dirty="0" smtClean="0">
                <a:solidFill>
                  <a:srgbClr val="FFFFFF"/>
                </a:solidFill>
                <a:ea typeface="SimSun" pitchFamily="18" charset="0"/>
              </a:rPr>
              <a:t>否认投票权</a:t>
            </a:r>
          </a:p>
          <a:p>
            <a:pPr algn="ctr">
              <a:defRPr/>
            </a:pPr>
            <a:endParaRPr lang="en-GB" dirty="0">
              <a:ln>
                <a:solidFill>
                  <a:schemeClr val="bg1"/>
                </a:solidFill>
              </a:ln>
              <a:solidFill>
                <a:srgbClr val="92D050"/>
              </a:solidFill>
            </a:endParaRPr>
          </a:p>
        </p:txBody>
      </p:sp>
      <p:sp>
        <p:nvSpPr>
          <p:cNvPr id="5" name="Rectangle 4"/>
          <p:cNvSpPr/>
          <p:nvPr/>
        </p:nvSpPr>
        <p:spPr>
          <a:xfrm>
            <a:off x="4908550" y="1943100"/>
            <a:ext cx="3348038" cy="1989138"/>
          </a:xfrm>
          <a:prstGeom prst="rect">
            <a:avLst/>
          </a:prstGeom>
          <a:solidFill>
            <a:srgbClr val="7030A0"/>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zh-CN" sz="1800" b="1" i="0" dirty="0" smtClean="0">
                <a:solidFill>
                  <a:srgbClr val="FFFFFF"/>
                </a:solidFill>
                <a:ea typeface="SimSun" pitchFamily="18" charset="0"/>
              </a:rPr>
              <a:t>社会和文化生活</a:t>
            </a:r>
          </a:p>
          <a:p>
            <a:pPr algn="ctr">
              <a:defRPr/>
            </a:pPr>
            <a:r>
              <a:rPr lang="zh-CN" sz="1800" b="0" i="0" dirty="0" smtClean="0">
                <a:solidFill>
                  <a:srgbClr val="FFFFFF"/>
                </a:solidFill>
                <a:ea typeface="SimSun" pitchFamily="18" charset="0"/>
              </a:rPr>
              <a:t>隔离教育</a:t>
            </a:r>
          </a:p>
          <a:p>
            <a:pPr algn="ctr">
              <a:defRPr/>
            </a:pPr>
            <a:r>
              <a:rPr lang="zh-CN" sz="1800" b="0" i="0" dirty="0" smtClean="0">
                <a:solidFill>
                  <a:srgbClr val="FFFFFF"/>
                </a:solidFill>
                <a:ea typeface="SimSun" pitchFamily="18" charset="0"/>
              </a:rPr>
              <a:t>强制医疗</a:t>
            </a:r>
          </a:p>
          <a:p>
            <a:pPr algn="ctr">
              <a:defRPr/>
            </a:pPr>
            <a:r>
              <a:rPr lang="zh-CN" sz="1800" b="0" i="0" dirty="0" smtClean="0">
                <a:solidFill>
                  <a:srgbClr val="FFFFFF"/>
                </a:solidFill>
                <a:ea typeface="SimSun" pitchFamily="18" charset="0"/>
              </a:rPr>
              <a:t>社区排斥</a:t>
            </a:r>
          </a:p>
          <a:p>
            <a:pPr algn="ctr">
              <a:defRPr/>
            </a:pPr>
            <a:r>
              <a:rPr lang="zh-CN" sz="1800" b="0" i="0" dirty="0" smtClean="0">
                <a:solidFill>
                  <a:srgbClr val="FFFFFF"/>
                </a:solidFill>
                <a:ea typeface="SimSun" pitchFamily="18" charset="0"/>
              </a:rPr>
              <a:t>有障碍的环境</a:t>
            </a:r>
          </a:p>
          <a:p>
            <a:pPr algn="ctr">
              <a:defRPr/>
            </a:pPr>
            <a:r>
              <a:rPr lang="zh-CN" sz="1800" b="0" i="0" dirty="0" smtClean="0">
                <a:solidFill>
                  <a:srgbClr val="FFFFFF"/>
                </a:solidFill>
                <a:ea typeface="SimSun" pitchFamily="18" charset="0"/>
              </a:rPr>
              <a:t>消极态度</a:t>
            </a:r>
          </a:p>
        </p:txBody>
      </p:sp>
      <p:sp>
        <p:nvSpPr>
          <p:cNvPr id="6" name="Rectangle 5"/>
          <p:cNvSpPr/>
          <p:nvPr/>
        </p:nvSpPr>
        <p:spPr>
          <a:xfrm>
            <a:off x="5648325" y="4289425"/>
            <a:ext cx="2836863" cy="1358900"/>
          </a:xfrm>
          <a:prstGeom prst="rect">
            <a:avLst/>
          </a:prstGeom>
          <a:solidFill>
            <a:schemeClr val="accent1">
              <a:lumMod val="60000"/>
              <a:lumOff val="40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zh-CN" sz="1800" b="1" i="0" dirty="0" smtClean="0">
                <a:solidFill>
                  <a:srgbClr val="FFFFFF"/>
                </a:solidFill>
                <a:ea typeface="SimSun" pitchFamily="18" charset="0"/>
              </a:rPr>
              <a:t>经济生活</a:t>
            </a:r>
          </a:p>
          <a:p>
            <a:pPr algn="ctr">
              <a:defRPr/>
            </a:pPr>
            <a:r>
              <a:rPr lang="zh-CN" sz="1800" b="0" i="0" dirty="0" smtClean="0">
                <a:solidFill>
                  <a:srgbClr val="FFFFFF"/>
                </a:solidFill>
                <a:ea typeface="SimSun" pitchFamily="18" charset="0"/>
              </a:rPr>
              <a:t>拒绝合理便利</a:t>
            </a:r>
          </a:p>
          <a:p>
            <a:pPr algn="ctr">
              <a:defRPr/>
            </a:pPr>
            <a:r>
              <a:rPr lang="zh-CN" sz="1800" b="0" i="0" dirty="0" smtClean="0">
                <a:solidFill>
                  <a:srgbClr val="FFFFFF"/>
                </a:solidFill>
                <a:ea typeface="SimSun" pitchFamily="18" charset="0"/>
              </a:rPr>
              <a:t>否认产权</a:t>
            </a:r>
          </a:p>
          <a:p>
            <a:pPr algn="ctr">
              <a:defRPr/>
            </a:pPr>
            <a:endParaRPr lang="fr-CH" dirty="0"/>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re 1"/>
          <p:cNvSpPr>
            <a:spLocks noGrp="1"/>
          </p:cNvSpPr>
          <p:nvPr>
            <p:ph type="title"/>
          </p:nvPr>
        </p:nvSpPr>
        <p:spPr>
          <a:xfrm>
            <a:off x="241300" y="274638"/>
            <a:ext cx="8723313" cy="1090612"/>
          </a:xfrm>
        </p:spPr>
        <p:txBody>
          <a:bodyPr/>
          <a:lstStyle/>
          <a:p>
            <a:pPr algn="ctr" eaLnBrk="1" hangingPunct="1"/>
            <a:r>
              <a:rPr lang="zh-CN" sz="3600" b="1" i="0" dirty="0" smtClean="0">
                <a:solidFill>
                  <a:srgbClr val="006FB7"/>
                </a:solidFill>
                <a:ea typeface="SimSun" pitchFamily="18" charset="0"/>
              </a:rPr>
              <a:t>特殊措施</a:t>
            </a:r>
          </a:p>
        </p:txBody>
      </p:sp>
      <p:sp>
        <p:nvSpPr>
          <p:cNvPr id="12291" name="Content Placeholder 2"/>
          <p:cNvSpPr txBox="1">
            <a:spLocks/>
          </p:cNvSpPr>
          <p:nvPr/>
        </p:nvSpPr>
        <p:spPr bwMode="auto">
          <a:xfrm>
            <a:off x="1017588" y="1563688"/>
            <a:ext cx="7056437" cy="407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buFont typeface="Arial" charset="0"/>
              <a:buNone/>
            </a:pPr>
            <a:r>
              <a:rPr lang="zh-CN" sz="2800" dirty="0">
                <a:solidFill>
                  <a:srgbClr val="333333"/>
                </a:solidFill>
                <a:ea typeface="SimSun" pitchFamily="18" charset="0"/>
              </a:rPr>
              <a:t>为加速或实现残疾人事实上的平等而必须采取的具体措施</a:t>
            </a:r>
            <a:r>
              <a:rPr lang="zh-CN" sz="2800" b="0" i="0" dirty="0" smtClean="0">
                <a:solidFill>
                  <a:srgbClr val="333333"/>
                </a:solidFill>
                <a:ea typeface="SimSun" pitchFamily="18" charset="0"/>
              </a:rPr>
              <a:t>，不得视为本公约所指的歧视［第五（4）条］</a:t>
            </a:r>
          </a:p>
        </p:txBody>
      </p:sp>
      <p:sp>
        <p:nvSpPr>
          <p:cNvPr id="4" name="Oval 3"/>
          <p:cNvSpPr/>
          <p:nvPr/>
        </p:nvSpPr>
        <p:spPr>
          <a:xfrm>
            <a:off x="3642632" y="1560892"/>
            <a:ext cx="2882900" cy="685800"/>
          </a:xfrm>
          <a:prstGeom prst="ellipse">
            <a:avLst/>
          </a:prstGeom>
          <a:noFill/>
          <a:ln w="444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2"/>
              </a:solidFill>
            </a:endParaRPr>
          </a:p>
        </p:txBody>
      </p:sp>
      <p:sp>
        <p:nvSpPr>
          <p:cNvPr id="5" name="Curved Left Arrow 4"/>
          <p:cNvSpPr/>
          <p:nvPr/>
        </p:nvSpPr>
        <p:spPr>
          <a:xfrm>
            <a:off x="7732713" y="2092325"/>
            <a:ext cx="1231900" cy="3103563"/>
          </a:xfrm>
          <a:prstGeom prst="curvedLeftArrow">
            <a:avLst>
              <a:gd name="adj1" fmla="val 25000"/>
              <a:gd name="adj2" fmla="val 50000"/>
              <a:gd name="adj3" fmla="val 12302"/>
            </a:avLst>
          </a:prstGeom>
          <a:solidFill>
            <a:srgbClr val="92D050">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2"/>
              </a:solidFill>
            </a:endParaRPr>
          </a:p>
        </p:txBody>
      </p:sp>
      <p:sp>
        <p:nvSpPr>
          <p:cNvPr id="7" name="Flowchart: Process 6"/>
          <p:cNvSpPr/>
          <p:nvPr/>
        </p:nvSpPr>
        <p:spPr>
          <a:xfrm>
            <a:off x="1301262" y="4102100"/>
            <a:ext cx="6330461" cy="1901825"/>
          </a:xfrm>
          <a:prstGeom prst="flowChartProcess">
            <a:avLst/>
          </a:prstGeom>
          <a:solidFill>
            <a:srgbClr val="92D050"/>
          </a:solidFill>
          <a:ln>
            <a:solidFill>
              <a:srgbClr val="3BD93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cs typeface="Arial" charset="0"/>
            </a:endParaRPr>
          </a:p>
          <a:p>
            <a:pPr algn="ctr">
              <a:defRPr/>
            </a:pPr>
            <a:endParaRPr lang="en-US" dirty="0">
              <a:solidFill>
                <a:srgbClr val="FFFFFF"/>
              </a:solidFill>
              <a:cs typeface="Arial" charset="0"/>
            </a:endParaRPr>
          </a:p>
          <a:p>
            <a:pPr algn="ctr">
              <a:defRPr/>
            </a:pPr>
            <a:endParaRPr lang="en-US" dirty="0">
              <a:solidFill>
                <a:srgbClr val="FFFFFF"/>
              </a:solidFill>
              <a:cs typeface="Arial" charset="0"/>
            </a:endParaRPr>
          </a:p>
          <a:p>
            <a:pPr algn="ctr">
              <a:defRPr/>
            </a:pPr>
            <a:endParaRPr lang="en-US" dirty="0">
              <a:solidFill>
                <a:srgbClr val="FFFFFF"/>
              </a:solidFill>
              <a:cs typeface="Arial" pitchFamily="34" charset="0"/>
            </a:endParaRPr>
          </a:p>
          <a:p>
            <a:pPr algn="ctr">
              <a:defRPr/>
            </a:pPr>
            <a:r>
              <a:rPr lang="zh-CN" sz="2000" b="0" i="0" dirty="0" smtClean="0">
                <a:solidFill>
                  <a:srgbClr val="FFFFFF"/>
                </a:solidFill>
                <a:ea typeface="SimSun" pitchFamily="18" charset="0"/>
              </a:rPr>
              <a:t>在公共部门雇用残疾人（第二十七(1)条）</a:t>
            </a:r>
          </a:p>
          <a:p>
            <a:pPr algn="ctr">
              <a:defRPr/>
            </a:pPr>
            <a:r>
              <a:rPr lang="zh-CN" sz="2000" b="0" i="0" dirty="0" smtClean="0">
                <a:solidFill>
                  <a:srgbClr val="FFFFFF"/>
                </a:solidFill>
                <a:ea typeface="SimSun" pitchFamily="18" charset="0"/>
              </a:rPr>
              <a:t>提供适合个人情况的有效支助措施（第二十四(2)条）</a:t>
            </a:r>
          </a:p>
          <a:p>
            <a:pPr algn="ctr">
              <a:defRPr/>
            </a:pPr>
            <a:r>
              <a:rPr lang="zh-CN" sz="2000" b="0" i="0" dirty="0" smtClean="0">
                <a:solidFill>
                  <a:srgbClr val="FFFFFF"/>
                </a:solidFill>
                <a:ea typeface="SimSun" pitchFamily="18" charset="0"/>
              </a:rPr>
              <a:t>平权行动、奖励措施（第二十七(1)条）</a:t>
            </a:r>
          </a:p>
          <a:p>
            <a:pPr algn="ctr">
              <a:defRPr/>
            </a:pPr>
            <a:r>
              <a:rPr lang="zh-CN" sz="2000" b="0" i="0" dirty="0" smtClean="0">
                <a:solidFill>
                  <a:srgbClr val="FFFFFF"/>
                </a:solidFill>
                <a:ea typeface="SimSun" pitchFamily="18" charset="0"/>
              </a:rPr>
              <a:t>建立支持框架的措施（第十二(3)条）</a:t>
            </a:r>
          </a:p>
          <a:p>
            <a:pPr algn="ctr">
              <a:defRPr/>
            </a:pPr>
            <a:r>
              <a:rPr lang="zh-CN" sz="2000" b="0" i="0" dirty="0" smtClean="0">
                <a:solidFill>
                  <a:srgbClr val="FFFFFF"/>
                </a:solidFill>
                <a:ea typeface="SimSun" pitchFamily="18" charset="0"/>
              </a:rPr>
              <a:t>等等</a:t>
            </a:r>
          </a:p>
          <a:p>
            <a:pPr algn="ctr">
              <a:defRPr/>
            </a:pPr>
            <a:endParaRPr lang="en-US" dirty="0">
              <a:solidFill>
                <a:srgbClr val="FFFFFF"/>
              </a:solidFill>
              <a:cs typeface="Arial" charset="0"/>
            </a:endParaRPr>
          </a:p>
          <a:p>
            <a:pPr algn="ctr">
              <a:defRPr/>
            </a:pPr>
            <a:endParaRPr lang="en-US" dirty="0">
              <a:solidFill>
                <a:srgbClr val="FFFFFF"/>
              </a:solidFill>
              <a:cs typeface="Arial" charset="0"/>
            </a:endParaRPr>
          </a:p>
          <a:p>
            <a:pPr algn="ctr">
              <a:defRPr/>
            </a:pPr>
            <a:endParaRPr lang="en-US" dirty="0">
              <a:solidFill>
                <a:srgbClr val="FFFFFF"/>
              </a:solidFill>
              <a:cs typeface="Arial" charset="0"/>
            </a:endParaRPr>
          </a:p>
          <a:p>
            <a:pPr algn="ctr">
              <a:defRPr/>
            </a:pPr>
            <a:endParaRPr lang="en-US" dirty="0">
              <a:solidFill>
                <a:srgbClr val="FFFFFF"/>
              </a:solidFill>
              <a:cs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re 1"/>
          <p:cNvSpPr>
            <a:spLocks noGrp="1"/>
          </p:cNvSpPr>
          <p:nvPr>
            <p:ph type="title"/>
          </p:nvPr>
        </p:nvSpPr>
        <p:spPr>
          <a:xfrm>
            <a:off x="336550" y="274638"/>
            <a:ext cx="8242300" cy="1090612"/>
          </a:xfrm>
        </p:spPr>
        <p:txBody>
          <a:bodyPr/>
          <a:lstStyle/>
          <a:p>
            <a:pPr algn="ctr" eaLnBrk="1" hangingPunct="1"/>
            <a:r>
              <a:rPr lang="zh-CN" sz="3600" b="1" i="0" dirty="0" smtClean="0">
                <a:solidFill>
                  <a:srgbClr val="006FB7"/>
                </a:solidFill>
                <a:ea typeface="SimSun" pitchFamily="18" charset="0"/>
              </a:rPr>
              <a:t>谁应该对此负责？</a:t>
            </a:r>
          </a:p>
        </p:txBody>
      </p:sp>
      <p:sp>
        <p:nvSpPr>
          <p:cNvPr id="13315" name="Content Placeholder 2"/>
          <p:cNvSpPr txBox="1">
            <a:spLocks/>
          </p:cNvSpPr>
          <p:nvPr/>
        </p:nvSpPr>
        <p:spPr bwMode="auto">
          <a:xfrm>
            <a:off x="1016000" y="1365250"/>
            <a:ext cx="7056438" cy="4075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pPr>
            <a:endParaRPr lang="en-US" sz="2700">
              <a:cs typeface="Arial" charset="0"/>
            </a:endParaRPr>
          </a:p>
        </p:txBody>
      </p:sp>
      <p:sp>
        <p:nvSpPr>
          <p:cNvPr id="2" name="Oval 1"/>
          <p:cNvSpPr/>
          <p:nvPr/>
        </p:nvSpPr>
        <p:spPr>
          <a:xfrm>
            <a:off x="1720850" y="1022350"/>
            <a:ext cx="5634038" cy="4960938"/>
          </a:xfrm>
          <a:prstGeom prst="ellipse">
            <a:avLst/>
          </a:prstGeom>
          <a:solidFill>
            <a:schemeClr val="accent3"/>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zh-CN" sz="1800" b="0" i="0" dirty="0" smtClean="0">
                <a:solidFill>
                  <a:srgbClr val="FFFFFF"/>
                </a:solidFill>
                <a:ea typeface="SimSun" pitchFamily="18" charset="0"/>
              </a:rPr>
              <a:t>私营部门</a:t>
            </a:r>
          </a:p>
          <a:p>
            <a:pPr algn="ctr">
              <a:defRPr/>
            </a:pPr>
            <a:endParaRPr lang="fr-CH" dirty="0"/>
          </a:p>
          <a:p>
            <a:pPr algn="ctr">
              <a:defRPr/>
            </a:pPr>
            <a:endParaRPr lang="fr-CH" dirty="0"/>
          </a:p>
          <a:p>
            <a:pPr algn="ctr">
              <a:defRPr/>
            </a:pPr>
            <a:endParaRPr lang="fr-CH" dirty="0"/>
          </a:p>
          <a:p>
            <a:pPr algn="ctr">
              <a:defRPr/>
            </a:pPr>
            <a:endParaRPr lang="fr-CH" dirty="0"/>
          </a:p>
          <a:p>
            <a:pPr algn="ctr">
              <a:defRPr/>
            </a:pPr>
            <a:endParaRPr lang="fr-CH" dirty="0"/>
          </a:p>
          <a:p>
            <a:pPr algn="ctr">
              <a:defRPr/>
            </a:pPr>
            <a:endParaRPr lang="fr-CH" dirty="0"/>
          </a:p>
          <a:p>
            <a:pPr algn="ctr">
              <a:defRPr/>
            </a:pPr>
            <a:endParaRPr lang="fr-CH" dirty="0"/>
          </a:p>
          <a:p>
            <a:pPr algn="ctr">
              <a:defRPr/>
            </a:pPr>
            <a:endParaRPr lang="fr-CH" dirty="0"/>
          </a:p>
          <a:p>
            <a:pPr algn="ctr">
              <a:defRPr/>
            </a:pPr>
            <a:endParaRPr lang="fr-CH" dirty="0"/>
          </a:p>
          <a:p>
            <a:pPr algn="ctr">
              <a:defRPr/>
            </a:pPr>
            <a:endParaRPr lang="fr-CH" dirty="0"/>
          </a:p>
          <a:p>
            <a:pPr algn="ctr">
              <a:defRPr/>
            </a:pPr>
            <a:endParaRPr lang="fr-CH" dirty="0"/>
          </a:p>
          <a:p>
            <a:pPr algn="ctr">
              <a:defRPr/>
            </a:pPr>
            <a:endParaRPr lang="fr-CH" dirty="0"/>
          </a:p>
          <a:p>
            <a:pPr algn="ctr">
              <a:defRPr/>
            </a:pPr>
            <a:endParaRPr lang="fr-CH" dirty="0"/>
          </a:p>
          <a:p>
            <a:pPr algn="ctr">
              <a:defRPr/>
            </a:pPr>
            <a:endParaRPr lang="fr-CH" dirty="0"/>
          </a:p>
          <a:p>
            <a:pPr algn="ctr">
              <a:defRPr/>
            </a:pPr>
            <a:r>
              <a:rPr lang="zh-CN" sz="1800" b="0" i="0" dirty="0" smtClean="0">
                <a:solidFill>
                  <a:srgbClr val="FFFFFF"/>
                </a:solidFill>
                <a:ea typeface="SimSun" pitchFamily="18" charset="0"/>
              </a:rPr>
              <a:t>社区成员、</a:t>
            </a:r>
          </a:p>
          <a:p>
            <a:pPr algn="ctr">
              <a:defRPr/>
            </a:pPr>
            <a:r>
              <a:rPr lang="zh-CN" sz="1800" b="0" i="0" dirty="0" smtClean="0">
                <a:solidFill>
                  <a:srgbClr val="FFFFFF"/>
                </a:solidFill>
                <a:ea typeface="SimSun" pitchFamily="18" charset="0"/>
              </a:rPr>
              <a:t>家庭</a:t>
            </a:r>
          </a:p>
        </p:txBody>
      </p:sp>
      <p:sp>
        <p:nvSpPr>
          <p:cNvPr id="3" name="Oval 2"/>
          <p:cNvSpPr/>
          <p:nvPr/>
        </p:nvSpPr>
        <p:spPr>
          <a:xfrm>
            <a:off x="2514600" y="1762125"/>
            <a:ext cx="4087813" cy="3482975"/>
          </a:xfrm>
          <a:prstGeom prst="ellipse">
            <a:avLst/>
          </a:prstGeom>
          <a:solidFill>
            <a:srgbClr val="92D050"/>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zh-CN" sz="1800" b="0" i="0" dirty="0" smtClean="0">
                <a:solidFill>
                  <a:srgbClr val="FFFFFF"/>
                </a:solidFill>
                <a:ea typeface="SimSun" pitchFamily="18" charset="0"/>
              </a:rPr>
              <a:t>国家</a:t>
            </a:r>
          </a:p>
          <a:p>
            <a:pPr algn="ctr">
              <a:defRPr/>
            </a:pPr>
            <a:endParaRPr lang="fr-CH" dirty="0"/>
          </a:p>
          <a:p>
            <a:pPr algn="ctr">
              <a:defRPr/>
            </a:pPr>
            <a:endParaRPr lang="fr-CH" dirty="0"/>
          </a:p>
          <a:p>
            <a:pPr algn="ctr">
              <a:defRPr/>
            </a:pPr>
            <a:endParaRPr lang="fr-CH" dirty="0"/>
          </a:p>
          <a:p>
            <a:pPr algn="ctr">
              <a:defRPr/>
            </a:pPr>
            <a:endParaRPr lang="fr-CH" dirty="0"/>
          </a:p>
          <a:p>
            <a:pPr algn="ctr">
              <a:defRPr/>
            </a:pPr>
            <a:endParaRPr lang="fr-CH" dirty="0"/>
          </a:p>
          <a:p>
            <a:pPr algn="ctr">
              <a:defRPr/>
            </a:pPr>
            <a:endParaRPr lang="fr-CH" dirty="0"/>
          </a:p>
          <a:p>
            <a:pPr algn="ctr">
              <a:defRPr/>
            </a:pPr>
            <a:endParaRPr lang="fr-CH" dirty="0"/>
          </a:p>
          <a:p>
            <a:pPr algn="ctr">
              <a:defRPr/>
            </a:pPr>
            <a:endParaRPr lang="en-GB" dirty="0"/>
          </a:p>
        </p:txBody>
      </p:sp>
      <p:sp>
        <p:nvSpPr>
          <p:cNvPr id="4" name="Oval 3"/>
          <p:cNvSpPr/>
          <p:nvPr/>
        </p:nvSpPr>
        <p:spPr>
          <a:xfrm>
            <a:off x="3587750" y="2730500"/>
            <a:ext cx="1981200" cy="1687513"/>
          </a:xfrm>
          <a:prstGeom prst="ellipse">
            <a:avLst/>
          </a:prstGeom>
          <a:solidFill>
            <a:srgbClr val="7030A0"/>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zh-CN" sz="1800" b="0" i="0" dirty="0" smtClean="0">
                <a:solidFill>
                  <a:srgbClr val="FFFFFF"/>
                </a:solidFill>
                <a:ea typeface="SimSun" pitchFamily="18" charset="0"/>
              </a:rPr>
              <a:t>个人</a:t>
            </a:r>
          </a:p>
        </p:txBody>
      </p:sp>
      <p:sp>
        <p:nvSpPr>
          <p:cNvPr id="5" name="Rectangle 4"/>
          <p:cNvSpPr/>
          <p:nvPr/>
        </p:nvSpPr>
        <p:spPr>
          <a:xfrm>
            <a:off x="7467600" y="1376363"/>
            <a:ext cx="1347788" cy="914400"/>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zh-CN" sz="1800" b="0" i="1" dirty="0" smtClean="0">
                <a:solidFill>
                  <a:srgbClr val="FFFFFF"/>
                </a:solidFill>
                <a:ea typeface="SimSun" pitchFamily="18" charset="0"/>
              </a:rPr>
              <a:t>法律和政策</a:t>
            </a:r>
          </a:p>
        </p:txBody>
      </p:sp>
      <p:sp>
        <p:nvSpPr>
          <p:cNvPr id="6" name="Rectangle 5"/>
          <p:cNvSpPr/>
          <p:nvPr/>
        </p:nvSpPr>
        <p:spPr>
          <a:xfrm>
            <a:off x="7467600" y="3046413"/>
            <a:ext cx="1347788" cy="914400"/>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zh-CN" sz="1800" b="0" i="1" dirty="0" smtClean="0">
                <a:solidFill>
                  <a:srgbClr val="FFFFFF"/>
                </a:solidFill>
                <a:ea typeface="SimSun" pitchFamily="18" charset="0"/>
              </a:rPr>
              <a:t>资源分配</a:t>
            </a:r>
          </a:p>
        </p:txBody>
      </p:sp>
      <p:sp>
        <p:nvSpPr>
          <p:cNvPr id="7" name="Rectangle 6"/>
          <p:cNvSpPr/>
          <p:nvPr/>
        </p:nvSpPr>
        <p:spPr>
          <a:xfrm>
            <a:off x="7467600" y="4600575"/>
            <a:ext cx="1347788" cy="914400"/>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zh-CN" sz="1800" b="0" i="1" dirty="0" smtClean="0">
                <a:solidFill>
                  <a:srgbClr val="FFFFFF"/>
                </a:solidFill>
                <a:ea typeface="SimSun" pitchFamily="18" charset="0"/>
              </a:rPr>
              <a:t>包容性服务</a:t>
            </a:r>
          </a:p>
        </p:txBody>
      </p:sp>
      <p:sp>
        <p:nvSpPr>
          <p:cNvPr id="8" name="Rectangle 7"/>
          <p:cNvSpPr/>
          <p:nvPr/>
        </p:nvSpPr>
        <p:spPr>
          <a:xfrm>
            <a:off x="336550" y="1365250"/>
            <a:ext cx="1292958" cy="914400"/>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zh-CN" sz="1500" b="0" i="1" dirty="0" smtClean="0">
                <a:solidFill>
                  <a:srgbClr val="FFFFFF"/>
                </a:solidFill>
                <a:ea typeface="SimSun" pitchFamily="18" charset="0"/>
              </a:rPr>
              <a:t>增强意识</a:t>
            </a:r>
          </a:p>
          <a:p>
            <a:pPr algn="ctr">
              <a:defRPr/>
            </a:pPr>
            <a:r>
              <a:rPr lang="zh-CN" sz="1500" b="0" i="1" dirty="0" smtClean="0">
                <a:solidFill>
                  <a:srgbClr val="FFFFFF"/>
                </a:solidFill>
                <a:ea typeface="SimSun" pitchFamily="18" charset="0"/>
              </a:rPr>
              <a:t>培训</a:t>
            </a:r>
          </a:p>
        </p:txBody>
      </p:sp>
      <p:sp>
        <p:nvSpPr>
          <p:cNvPr id="9" name="Rectangle 8"/>
          <p:cNvSpPr/>
          <p:nvPr/>
        </p:nvSpPr>
        <p:spPr>
          <a:xfrm>
            <a:off x="336550" y="3046413"/>
            <a:ext cx="1292958" cy="914400"/>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zh-CN" sz="1500" b="0" i="1" dirty="0" smtClean="0">
                <a:solidFill>
                  <a:srgbClr val="FFFFFF"/>
                </a:solidFill>
                <a:ea typeface="SimSun" pitchFamily="18" charset="0"/>
              </a:rPr>
              <a:t>研究</a:t>
            </a:r>
          </a:p>
          <a:p>
            <a:pPr algn="ctr">
              <a:defRPr/>
            </a:pPr>
            <a:endParaRPr lang="en-GB" i="1" dirty="0"/>
          </a:p>
        </p:txBody>
      </p:sp>
      <p:sp>
        <p:nvSpPr>
          <p:cNvPr id="10" name="Rectangle 9"/>
          <p:cNvSpPr/>
          <p:nvPr/>
        </p:nvSpPr>
        <p:spPr>
          <a:xfrm>
            <a:off x="336550" y="4605338"/>
            <a:ext cx="1292958" cy="914400"/>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zh-CN" sz="1800" b="0" i="1" dirty="0" smtClean="0">
                <a:solidFill>
                  <a:srgbClr val="FFFFFF"/>
                </a:solidFill>
                <a:ea typeface="SimSun" pitchFamily="18" charset="0"/>
              </a:rPr>
              <a:t>补救</a:t>
            </a: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Connecteur droit 5"/>
          <p:cNvCxnSpPr/>
          <p:nvPr/>
        </p:nvCxnSpPr>
        <p:spPr>
          <a:xfrm>
            <a:off x="301625" y="6308725"/>
            <a:ext cx="2698750" cy="1588"/>
          </a:xfrm>
          <a:prstGeom prst="line">
            <a:avLst/>
          </a:prstGeom>
          <a:ln w="38100" cap="flat" cmpd="sng" algn="ctr">
            <a:solidFill>
              <a:schemeClr val="accent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6147" name="TextBox 11"/>
          <p:cNvSpPr txBox="1">
            <a:spLocks noChangeArrowheads="1"/>
          </p:cNvSpPr>
          <p:nvPr/>
        </p:nvSpPr>
        <p:spPr bwMode="auto">
          <a:xfrm>
            <a:off x="838200" y="1101725"/>
            <a:ext cx="3276600" cy="432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spcBef>
                <a:spcPct val="20000"/>
              </a:spcBef>
              <a:buClr>
                <a:schemeClr val="tx2"/>
              </a:buClr>
              <a:buFont typeface="Wingdings" pitchFamily="2" charset="2"/>
              <a:buChar char="§"/>
            </a:pPr>
            <a:r>
              <a:rPr lang="zh-CN" sz="1600" b="0" i="0" dirty="0" smtClean="0">
                <a:solidFill>
                  <a:srgbClr val="333333"/>
                </a:solidFill>
                <a:ea typeface="SimSun" pitchFamily="18" charset="0"/>
              </a:rPr>
              <a:t>了解“基于残疾的歧视”的表现</a:t>
            </a:r>
          </a:p>
          <a:p>
            <a:pPr eaLnBrk="1" hangingPunct="1">
              <a:spcBef>
                <a:spcPct val="20000"/>
              </a:spcBef>
              <a:buClr>
                <a:schemeClr val="tx2"/>
              </a:buClr>
              <a:buFont typeface="Wingdings" pitchFamily="2" charset="2"/>
              <a:buChar char="§"/>
            </a:pPr>
            <a:endParaRPr lang="en-US" sz="1600" dirty="0">
              <a:cs typeface="Arial" charset="0"/>
            </a:endParaRPr>
          </a:p>
          <a:p>
            <a:pPr eaLnBrk="1" hangingPunct="1">
              <a:spcBef>
                <a:spcPct val="20000"/>
              </a:spcBef>
              <a:buClr>
                <a:schemeClr val="tx2"/>
              </a:buClr>
              <a:buFont typeface="Wingdings" pitchFamily="2" charset="2"/>
              <a:buChar char="§"/>
            </a:pPr>
            <a:r>
              <a:rPr lang="zh-CN" sz="1600" b="0" i="0" dirty="0" smtClean="0">
                <a:solidFill>
                  <a:srgbClr val="333333"/>
                </a:solidFill>
                <a:ea typeface="SimSun" pitchFamily="18" charset="0"/>
              </a:rPr>
              <a:t>识别对残疾人不同形式的歧视</a:t>
            </a:r>
          </a:p>
          <a:p>
            <a:pPr eaLnBrk="1" hangingPunct="1">
              <a:spcBef>
                <a:spcPct val="20000"/>
              </a:spcBef>
              <a:buClr>
                <a:schemeClr val="tx2"/>
              </a:buClr>
              <a:buFont typeface="Wingdings" pitchFamily="2" charset="2"/>
              <a:buChar char="§"/>
            </a:pPr>
            <a:endParaRPr lang="en-US" sz="1600" dirty="0">
              <a:cs typeface="Arial" charset="0"/>
            </a:endParaRPr>
          </a:p>
          <a:p>
            <a:pPr eaLnBrk="1" hangingPunct="1">
              <a:spcBef>
                <a:spcPct val="20000"/>
              </a:spcBef>
              <a:buClr>
                <a:schemeClr val="tx2"/>
              </a:buClr>
              <a:buFont typeface="Wingdings" pitchFamily="2" charset="2"/>
              <a:buChar char="§"/>
            </a:pPr>
            <a:r>
              <a:rPr lang="zh-CN" sz="1600" b="0" i="0" dirty="0" smtClean="0">
                <a:solidFill>
                  <a:srgbClr val="333333"/>
                </a:solidFill>
                <a:ea typeface="SimSun" pitchFamily="18" charset="0"/>
              </a:rPr>
              <a:t>了解不歧视与平等之间的联系</a:t>
            </a:r>
          </a:p>
          <a:p>
            <a:pPr eaLnBrk="1" hangingPunct="1">
              <a:spcBef>
                <a:spcPct val="20000"/>
              </a:spcBef>
              <a:buClr>
                <a:schemeClr val="tx2"/>
              </a:buClr>
              <a:buFont typeface="Wingdings" pitchFamily="2" charset="2"/>
              <a:buChar char="§"/>
            </a:pPr>
            <a:endParaRPr lang="en-US" sz="1600" dirty="0">
              <a:cs typeface="Arial" charset="0"/>
            </a:endParaRPr>
          </a:p>
          <a:p>
            <a:pPr eaLnBrk="1" hangingPunct="1">
              <a:spcBef>
                <a:spcPct val="20000"/>
              </a:spcBef>
              <a:buClr>
                <a:schemeClr val="tx2"/>
              </a:buClr>
              <a:buFont typeface="Wingdings" pitchFamily="2" charset="2"/>
              <a:buChar char="§"/>
            </a:pPr>
            <a:r>
              <a:rPr lang="zh-CN" sz="1600" b="0" i="0" dirty="0" smtClean="0">
                <a:solidFill>
                  <a:srgbClr val="333333"/>
                </a:solidFill>
                <a:ea typeface="SimSun" pitchFamily="18" charset="0"/>
              </a:rPr>
              <a:t>了解谁应该为反对歧视负责以及他们应该采取什么措施</a:t>
            </a:r>
          </a:p>
        </p:txBody>
      </p:sp>
      <p:sp>
        <p:nvSpPr>
          <p:cNvPr id="6148" name="Rectangle 10"/>
          <p:cNvSpPr>
            <a:spLocks noChangeArrowheads="1"/>
          </p:cNvSpPr>
          <p:nvPr/>
        </p:nvSpPr>
        <p:spPr bwMode="auto">
          <a:xfrm>
            <a:off x="4370388" y="1112838"/>
            <a:ext cx="3657600" cy="5361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a:spcBef>
                <a:spcPct val="20000"/>
              </a:spcBef>
              <a:buClr>
                <a:schemeClr val="tx2"/>
              </a:buClr>
              <a:buFont typeface="Wingdings" pitchFamily="-108" charset="2"/>
              <a:buChar char="§"/>
              <a:defRPr/>
            </a:pPr>
            <a:r>
              <a:rPr lang="zh-CN" sz="1600" b="0" i="0" dirty="0" smtClean="0">
                <a:solidFill>
                  <a:srgbClr val="333333"/>
                </a:solidFill>
                <a:ea typeface="SimSun" pitchFamily="18" charset="0"/>
              </a:rPr>
              <a:t>小组活动 - 竞走</a:t>
            </a:r>
          </a:p>
          <a:p>
            <a:pPr marL="342900" indent="-342900">
              <a:spcBef>
                <a:spcPct val="20000"/>
              </a:spcBef>
              <a:buClr>
                <a:schemeClr val="tx2"/>
              </a:buClr>
              <a:buFont typeface="Wingdings" pitchFamily="-108" charset="2"/>
              <a:buChar char="§"/>
              <a:defRPr/>
            </a:pPr>
            <a:endParaRPr lang="en-US" sz="1600" dirty="0">
              <a:ea typeface="ＭＳ Ｐゴシック" pitchFamily="-108" charset="-128"/>
              <a:cs typeface="Arial" charset="0"/>
            </a:endParaRPr>
          </a:p>
          <a:p>
            <a:pPr marL="342900" indent="-342900">
              <a:spcBef>
                <a:spcPct val="20000"/>
              </a:spcBef>
              <a:buClr>
                <a:schemeClr val="tx2"/>
              </a:buClr>
              <a:buFont typeface="Wingdings" pitchFamily="-108" charset="2"/>
              <a:buChar char="§"/>
              <a:defRPr/>
            </a:pPr>
            <a:r>
              <a:rPr lang="zh-CN" sz="1600" b="0" i="0" dirty="0" smtClean="0">
                <a:solidFill>
                  <a:srgbClr val="333333"/>
                </a:solidFill>
                <a:ea typeface="SimSun" pitchFamily="18" charset="0"/>
              </a:rPr>
              <a:t>歧视的不同形式</a:t>
            </a:r>
          </a:p>
          <a:p>
            <a:pPr marL="342900" indent="-342900">
              <a:spcBef>
                <a:spcPct val="20000"/>
              </a:spcBef>
              <a:buClr>
                <a:schemeClr val="tx2"/>
              </a:buClr>
              <a:buFont typeface="Wingdings" pitchFamily="-108" charset="2"/>
              <a:buChar char="§"/>
              <a:defRPr/>
            </a:pPr>
            <a:endParaRPr lang="en-US" sz="1600" dirty="0">
              <a:ea typeface="ＭＳ Ｐゴシック" pitchFamily="-108" charset="-128"/>
              <a:cs typeface="Arial" charset="0"/>
            </a:endParaRPr>
          </a:p>
          <a:p>
            <a:pPr marL="342900" indent="-342900">
              <a:spcBef>
                <a:spcPct val="20000"/>
              </a:spcBef>
              <a:buClr>
                <a:schemeClr val="tx2"/>
              </a:buClr>
              <a:buFont typeface="Wingdings" pitchFamily="-108" charset="2"/>
              <a:buChar char="§"/>
              <a:defRPr/>
            </a:pPr>
            <a:r>
              <a:rPr lang="zh-CN" sz="1600" b="0" i="0" dirty="0" smtClean="0">
                <a:solidFill>
                  <a:srgbClr val="333333"/>
                </a:solidFill>
                <a:ea typeface="SimSun" pitchFamily="18" charset="0"/>
              </a:rPr>
              <a:t>《残疾人权利公约》中的不歧视</a:t>
            </a:r>
          </a:p>
          <a:p>
            <a:pPr marL="342900" indent="-342900">
              <a:spcBef>
                <a:spcPct val="20000"/>
              </a:spcBef>
              <a:buClr>
                <a:schemeClr val="tx2"/>
              </a:buClr>
              <a:buFont typeface="Wingdings" pitchFamily="-108" charset="2"/>
              <a:buChar char="§"/>
              <a:defRPr/>
            </a:pPr>
            <a:endParaRPr lang="en-US" sz="1600" dirty="0">
              <a:ea typeface="ＭＳ Ｐゴシック" pitchFamily="-108" charset="-128"/>
              <a:cs typeface="Arial" charset="0"/>
            </a:endParaRPr>
          </a:p>
          <a:p>
            <a:pPr marL="342900" indent="-342900">
              <a:spcBef>
                <a:spcPct val="20000"/>
              </a:spcBef>
              <a:buClr>
                <a:schemeClr val="tx2"/>
              </a:buClr>
              <a:buFont typeface="Wingdings" pitchFamily="-108" charset="2"/>
              <a:buChar char="§"/>
              <a:defRPr/>
            </a:pPr>
            <a:r>
              <a:rPr lang="zh-CN" sz="1600" b="0" i="0" dirty="0" smtClean="0">
                <a:solidFill>
                  <a:srgbClr val="333333"/>
                </a:solidFill>
                <a:ea typeface="SimSun" pitchFamily="18" charset="0"/>
              </a:rPr>
              <a:t>合理便利</a:t>
            </a:r>
          </a:p>
          <a:p>
            <a:pPr marL="342900" indent="-342900">
              <a:spcBef>
                <a:spcPct val="20000"/>
              </a:spcBef>
              <a:buClr>
                <a:schemeClr val="tx2"/>
              </a:buClr>
              <a:buFont typeface="Wingdings" pitchFamily="-108" charset="2"/>
              <a:buChar char="§"/>
              <a:defRPr/>
            </a:pPr>
            <a:endParaRPr lang="en-US" sz="1600" dirty="0">
              <a:ea typeface="ＭＳ Ｐゴシック" pitchFamily="-108" charset="-128"/>
              <a:cs typeface="Arial" charset="0"/>
            </a:endParaRPr>
          </a:p>
          <a:p>
            <a:pPr marL="342900" indent="-342900">
              <a:spcBef>
                <a:spcPct val="20000"/>
              </a:spcBef>
              <a:buClr>
                <a:schemeClr val="tx2"/>
              </a:buClr>
              <a:buFont typeface="Wingdings" pitchFamily="-108" charset="2"/>
              <a:buChar char="§"/>
              <a:defRPr/>
            </a:pPr>
            <a:r>
              <a:rPr lang="zh-CN" sz="1600" b="0" i="0" dirty="0" smtClean="0">
                <a:solidFill>
                  <a:srgbClr val="333333"/>
                </a:solidFill>
                <a:ea typeface="SimSun" pitchFamily="18" charset="0"/>
              </a:rPr>
              <a:t>“基于残疾的歧视”示例</a:t>
            </a:r>
          </a:p>
          <a:p>
            <a:pPr marL="342900" indent="-342900">
              <a:spcBef>
                <a:spcPct val="20000"/>
              </a:spcBef>
              <a:buClr>
                <a:schemeClr val="tx2"/>
              </a:buClr>
              <a:buFont typeface="Wingdings" pitchFamily="-108" charset="2"/>
              <a:buChar char="§"/>
              <a:defRPr/>
            </a:pPr>
            <a:endParaRPr lang="en-US" sz="1600" dirty="0">
              <a:ea typeface="ＭＳ Ｐゴシック" pitchFamily="-108" charset="-128"/>
              <a:cs typeface="Arial" charset="0"/>
            </a:endParaRPr>
          </a:p>
          <a:p>
            <a:pPr marL="342900" indent="-342900">
              <a:spcBef>
                <a:spcPct val="20000"/>
              </a:spcBef>
              <a:buClr>
                <a:schemeClr val="tx2"/>
              </a:buClr>
              <a:buFont typeface="Wingdings" pitchFamily="-108" charset="2"/>
              <a:buChar char="§"/>
              <a:defRPr/>
            </a:pPr>
            <a:r>
              <a:rPr lang="zh-CN" sz="1600" b="0" i="0" dirty="0" smtClean="0">
                <a:solidFill>
                  <a:srgbClr val="333333"/>
                </a:solidFill>
                <a:ea typeface="SimSun" pitchFamily="18" charset="0"/>
              </a:rPr>
              <a:t>促进平等的具体措施</a:t>
            </a:r>
          </a:p>
          <a:p>
            <a:pPr marL="342900" indent="-342900">
              <a:spcBef>
                <a:spcPct val="20000"/>
              </a:spcBef>
              <a:buClr>
                <a:schemeClr val="tx2"/>
              </a:buClr>
              <a:buFont typeface="Wingdings" pitchFamily="-108" charset="2"/>
              <a:buChar char="§"/>
              <a:defRPr/>
            </a:pPr>
            <a:endParaRPr lang="en-US" sz="1600" dirty="0">
              <a:ea typeface="ＭＳ Ｐゴシック" pitchFamily="-108" charset="-128"/>
              <a:cs typeface="Arial" charset="0"/>
            </a:endParaRPr>
          </a:p>
          <a:p>
            <a:pPr marL="342900" indent="-342900">
              <a:spcBef>
                <a:spcPct val="20000"/>
              </a:spcBef>
              <a:buClr>
                <a:schemeClr val="tx2"/>
              </a:buClr>
              <a:buFont typeface="Wingdings" pitchFamily="-108" charset="2"/>
              <a:buChar char="§"/>
              <a:defRPr/>
            </a:pPr>
            <a:r>
              <a:rPr lang="zh-CN" sz="1600" b="0" i="0" dirty="0" smtClean="0">
                <a:solidFill>
                  <a:srgbClr val="333333"/>
                </a:solidFill>
                <a:ea typeface="SimSun" pitchFamily="18" charset="0"/>
              </a:rPr>
              <a:t>谁应该对此负责？</a:t>
            </a:r>
          </a:p>
          <a:p>
            <a:pPr>
              <a:spcBef>
                <a:spcPct val="20000"/>
              </a:spcBef>
              <a:buClr>
                <a:schemeClr val="tx2"/>
              </a:buClr>
              <a:defRPr/>
            </a:pPr>
            <a:endParaRPr lang="en-US" sz="2000" dirty="0">
              <a:ea typeface="ＭＳ Ｐゴシック" pitchFamily="-108" charset="-128"/>
              <a:cs typeface="Arial" charset="0"/>
            </a:endParaRPr>
          </a:p>
          <a:p>
            <a:pPr marL="342900" indent="-342900">
              <a:spcBef>
                <a:spcPct val="20000"/>
              </a:spcBef>
              <a:buClr>
                <a:schemeClr val="tx2"/>
              </a:buClr>
              <a:buFont typeface="Wingdings" pitchFamily="-108" charset="2"/>
              <a:buChar char="§"/>
              <a:defRPr/>
            </a:pPr>
            <a:endParaRPr lang="en-US" sz="2000" dirty="0">
              <a:ea typeface="ＭＳ Ｐゴシック" pitchFamily="-108" charset="-128"/>
              <a:cs typeface="Arial" charset="0"/>
            </a:endParaRPr>
          </a:p>
        </p:txBody>
      </p:sp>
      <p:sp>
        <p:nvSpPr>
          <p:cNvPr id="6149" name="TextBox 17"/>
          <p:cNvSpPr txBox="1">
            <a:spLocks noChangeArrowheads="1"/>
          </p:cNvSpPr>
          <p:nvPr/>
        </p:nvSpPr>
        <p:spPr bwMode="auto">
          <a:xfrm>
            <a:off x="1066800" y="366713"/>
            <a:ext cx="1687513"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zh-CN" sz="2600" b="1" i="0" dirty="0" smtClean="0">
                <a:solidFill>
                  <a:srgbClr val="006FB7"/>
                </a:solidFill>
                <a:ea typeface="SimSun" pitchFamily="18" charset="0"/>
              </a:rPr>
              <a:t>目的</a:t>
            </a:r>
          </a:p>
        </p:txBody>
      </p:sp>
      <p:sp>
        <p:nvSpPr>
          <p:cNvPr id="6150" name="TextBox 18"/>
          <p:cNvSpPr txBox="1">
            <a:spLocks noChangeArrowheads="1"/>
          </p:cNvSpPr>
          <p:nvPr/>
        </p:nvSpPr>
        <p:spPr bwMode="auto">
          <a:xfrm>
            <a:off x="4699000" y="366713"/>
            <a:ext cx="21113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zh-CN" sz="2600" b="1" i="0" dirty="0" smtClean="0">
                <a:solidFill>
                  <a:srgbClr val="006FB7"/>
                </a:solidFill>
                <a:ea typeface="SimSun" pitchFamily="18" charset="0"/>
              </a:rPr>
              <a:t>模块流程</a:t>
            </a:r>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44500" y="365125"/>
            <a:ext cx="8472488" cy="1143000"/>
          </a:xfrm>
        </p:spPr>
        <p:txBody>
          <a:bodyPr/>
          <a:lstStyle/>
          <a:p>
            <a:pPr algn="ctr" eaLnBrk="1" hangingPunct="1"/>
            <a:r>
              <a:rPr lang="zh-CN" sz="2800" b="1" i="0" dirty="0" smtClean="0">
                <a:solidFill>
                  <a:srgbClr val="006FB7"/>
                </a:solidFill>
                <a:ea typeface="SimSun" pitchFamily="18" charset="0"/>
              </a:rPr>
              <a:t>参考文献</a:t>
            </a:r>
          </a:p>
        </p:txBody>
      </p:sp>
      <p:sp>
        <p:nvSpPr>
          <p:cNvPr id="14339" name="Content Placeholder 2"/>
          <p:cNvSpPr>
            <a:spLocks noGrp="1"/>
          </p:cNvSpPr>
          <p:nvPr>
            <p:ph idx="1"/>
          </p:nvPr>
        </p:nvSpPr>
        <p:spPr>
          <a:xfrm>
            <a:off x="558800" y="1159974"/>
            <a:ext cx="7477125" cy="5018087"/>
          </a:xfrm>
        </p:spPr>
        <p:txBody>
          <a:bodyPr/>
          <a:lstStyle/>
          <a:p>
            <a:pPr eaLnBrk="1" hangingPunct="1"/>
            <a:r>
              <a:rPr lang="zh-CN" sz="2200" b="0" i="0" dirty="0" smtClean="0">
                <a:solidFill>
                  <a:srgbClr val="333333"/>
                </a:solidFill>
                <a:ea typeface="SimSun" pitchFamily="18" charset="0"/>
              </a:rPr>
              <a:t>《残疾人权利公约》</a:t>
            </a:r>
          </a:p>
          <a:p>
            <a:pPr eaLnBrk="1" hangingPunct="1"/>
            <a:r>
              <a:rPr lang="zh-CN" sz="2200" b="0" i="0" dirty="0" smtClean="0">
                <a:solidFill>
                  <a:srgbClr val="333333"/>
                </a:solidFill>
                <a:ea typeface="SimSun" pitchFamily="18" charset="0"/>
              </a:rPr>
              <a:t>人权委员会，关于不歧视的第18号一般性意见（1989）</a:t>
            </a:r>
          </a:p>
          <a:p>
            <a:pPr eaLnBrk="1" hangingPunct="1"/>
            <a:r>
              <a:rPr lang="zh-CN" sz="2200" b="0" i="0" dirty="0" smtClean="0">
                <a:solidFill>
                  <a:srgbClr val="333333"/>
                </a:solidFill>
                <a:ea typeface="SimSun" pitchFamily="18" charset="0"/>
              </a:rPr>
              <a:t>经济、社会和文化权利委员会关于经济、社会和文化权利方面不歧视问题的第20号一般性意见 (2009)</a:t>
            </a:r>
          </a:p>
          <a:p>
            <a:pPr eaLnBrk="1" hangingPunct="1"/>
            <a:r>
              <a:rPr lang="zh-CN" sz="2200" b="0" i="0" dirty="0" smtClean="0">
                <a:solidFill>
                  <a:srgbClr val="333333"/>
                </a:solidFill>
                <a:ea typeface="SimSun" pitchFamily="18" charset="0"/>
              </a:rPr>
              <a:t>消除对妇女歧视委员会关于暂行特别措施的第25号一般性建议 (2004)</a:t>
            </a:r>
          </a:p>
          <a:p>
            <a:pPr eaLnBrk="1" hangingPunct="1"/>
            <a:r>
              <a:rPr lang="zh-CN" sz="2200" b="0" i="0" dirty="0" smtClean="0">
                <a:solidFill>
                  <a:srgbClr val="333333"/>
                </a:solidFill>
                <a:ea typeface="SimSun" pitchFamily="18" charset="0"/>
              </a:rPr>
              <a:t>消除对妇女歧视委员会关于《消除对妇女一切形式歧视公约》第二条规定的缔约国核心义务的第28号一般性建议 (2010)</a:t>
            </a:r>
          </a:p>
          <a:p>
            <a:pPr eaLnBrk="1" hangingPunct="1">
              <a:buFont typeface="Arial" charset="0"/>
              <a:buNone/>
            </a:pPr>
            <a:endParaRPr lang="en-US" sz="2800" dirty="0" smtClean="0">
              <a:latin typeface="Arial" charset="0"/>
              <a:ea typeface="ＭＳ Ｐゴシック" pitchFamily="34" charset="-128"/>
              <a:cs typeface="Arial" charset="0"/>
            </a:endParaRPr>
          </a:p>
          <a:p>
            <a:pPr eaLnBrk="1" hangingPunct="1"/>
            <a:endParaRPr lang="en-US" dirty="0" smtClean="0">
              <a:latin typeface="Arial" charset="0"/>
              <a:ea typeface="ＭＳ Ｐゴシック" pitchFamily="34" charset="-128"/>
              <a:cs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re 1"/>
          <p:cNvSpPr>
            <a:spLocks noGrp="1"/>
          </p:cNvSpPr>
          <p:nvPr>
            <p:ph type="title"/>
          </p:nvPr>
        </p:nvSpPr>
        <p:spPr>
          <a:xfrm>
            <a:off x="417513" y="274638"/>
            <a:ext cx="8339137" cy="1090612"/>
          </a:xfrm>
        </p:spPr>
        <p:txBody>
          <a:bodyPr/>
          <a:lstStyle/>
          <a:p>
            <a:pPr algn="ctr" eaLnBrk="1" hangingPunct="1"/>
            <a:r>
              <a:rPr lang="zh-CN" sz="3600" b="1" i="0" dirty="0" smtClean="0">
                <a:solidFill>
                  <a:srgbClr val="006FB7"/>
                </a:solidFill>
                <a:ea typeface="SimSun" pitchFamily="18" charset="0"/>
              </a:rPr>
              <a:t>思考歧视</a:t>
            </a:r>
          </a:p>
        </p:txBody>
      </p:sp>
      <p:sp>
        <p:nvSpPr>
          <p:cNvPr id="7171" name="Content Placeholder 2"/>
          <p:cNvSpPr txBox="1">
            <a:spLocks/>
          </p:cNvSpPr>
          <p:nvPr/>
        </p:nvSpPr>
        <p:spPr bwMode="auto">
          <a:xfrm>
            <a:off x="1016000" y="2087563"/>
            <a:ext cx="7056438"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lnSpc>
                <a:spcPct val="90000"/>
              </a:lnSpc>
              <a:spcBef>
                <a:spcPct val="20000"/>
              </a:spcBef>
              <a:buClr>
                <a:schemeClr val="tx2"/>
              </a:buClr>
            </a:pPr>
            <a:endParaRPr lang="en-US" sz="2700" i="1" dirty="0">
              <a:cs typeface="Arial" charset="0"/>
            </a:endParaRPr>
          </a:p>
          <a:p>
            <a:pPr algn="ctr" eaLnBrk="1" hangingPunct="1">
              <a:lnSpc>
                <a:spcPct val="90000"/>
              </a:lnSpc>
              <a:spcBef>
                <a:spcPct val="20000"/>
              </a:spcBef>
              <a:buClr>
                <a:schemeClr val="tx2"/>
              </a:buClr>
            </a:pPr>
            <a:endParaRPr lang="en-US" sz="2700" i="1" dirty="0">
              <a:cs typeface="Arial" charset="0"/>
            </a:endParaRPr>
          </a:p>
          <a:p>
            <a:pPr algn="ctr" eaLnBrk="1" hangingPunct="1">
              <a:lnSpc>
                <a:spcPct val="90000"/>
              </a:lnSpc>
              <a:spcBef>
                <a:spcPct val="20000"/>
              </a:spcBef>
              <a:buClr>
                <a:schemeClr val="tx2"/>
              </a:buClr>
            </a:pPr>
            <a:r>
              <a:rPr lang="zh-CN" sz="4000" b="0" i="1" dirty="0" smtClean="0">
                <a:solidFill>
                  <a:srgbClr val="FF0000"/>
                </a:solidFill>
                <a:ea typeface="SimSun" pitchFamily="18" charset="0"/>
              </a:rPr>
              <a:t>竞走</a:t>
            </a:r>
          </a:p>
          <a:p>
            <a:pPr algn="ctr" eaLnBrk="1" hangingPunct="1">
              <a:lnSpc>
                <a:spcPct val="90000"/>
              </a:lnSpc>
              <a:spcBef>
                <a:spcPct val="20000"/>
              </a:spcBef>
              <a:buClr>
                <a:schemeClr val="tx2"/>
              </a:buClr>
            </a:pPr>
            <a:endParaRPr lang="en-US" sz="2700" i="1" dirty="0">
              <a:cs typeface="Arial" charset="0"/>
            </a:endParaRPr>
          </a:p>
          <a:p>
            <a:pPr algn="ctr" eaLnBrk="1" hangingPunct="1">
              <a:lnSpc>
                <a:spcPct val="90000"/>
              </a:lnSpc>
              <a:spcBef>
                <a:spcPct val="20000"/>
              </a:spcBef>
              <a:buClr>
                <a:schemeClr val="tx2"/>
              </a:buClr>
            </a:pPr>
            <a:endParaRPr lang="en-US" sz="2700" i="1" dirty="0">
              <a:cs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re 1"/>
          <p:cNvSpPr>
            <a:spLocks noGrp="1"/>
          </p:cNvSpPr>
          <p:nvPr>
            <p:ph type="title"/>
          </p:nvPr>
        </p:nvSpPr>
        <p:spPr>
          <a:xfrm>
            <a:off x="444500" y="274638"/>
            <a:ext cx="8396288" cy="1090612"/>
          </a:xfrm>
        </p:spPr>
        <p:txBody>
          <a:bodyPr/>
          <a:lstStyle/>
          <a:p>
            <a:pPr algn="ctr" eaLnBrk="1" hangingPunct="1"/>
            <a:r>
              <a:rPr lang="zh-CN" sz="3600" b="1" i="0" dirty="0" smtClean="0">
                <a:solidFill>
                  <a:srgbClr val="006FB7"/>
                </a:solidFill>
                <a:ea typeface="SimSun" pitchFamily="18" charset="0"/>
              </a:rPr>
              <a:t>歧视的不同形式</a:t>
            </a:r>
          </a:p>
        </p:txBody>
      </p:sp>
      <p:sp>
        <p:nvSpPr>
          <p:cNvPr id="8195" name="Content Placeholder 2"/>
          <p:cNvSpPr txBox="1">
            <a:spLocks/>
          </p:cNvSpPr>
          <p:nvPr/>
        </p:nvSpPr>
        <p:spPr bwMode="auto">
          <a:xfrm>
            <a:off x="1016000" y="1365250"/>
            <a:ext cx="7056438" cy="4075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pPr>
            <a:endParaRPr lang="en-US" sz="2700">
              <a:cs typeface="Arial" charset="0"/>
            </a:endParaRPr>
          </a:p>
        </p:txBody>
      </p:sp>
      <p:grpSp>
        <p:nvGrpSpPr>
          <p:cNvPr id="8196" name="Group 25"/>
          <p:cNvGrpSpPr>
            <a:grpSpLocks/>
          </p:cNvGrpSpPr>
          <p:nvPr/>
        </p:nvGrpSpPr>
        <p:grpSpPr bwMode="auto">
          <a:xfrm>
            <a:off x="3886200" y="4191000"/>
            <a:ext cx="1905000" cy="1143000"/>
            <a:chOff x="0" y="127000"/>
            <a:chExt cx="1904999" cy="1143000"/>
          </a:xfrm>
        </p:grpSpPr>
        <p:sp>
          <p:nvSpPr>
            <p:cNvPr id="5" name="Rectangle 4"/>
            <p:cNvSpPr/>
            <p:nvPr/>
          </p:nvSpPr>
          <p:spPr>
            <a:xfrm>
              <a:off x="0" y="127000"/>
              <a:ext cx="1904999" cy="1143000"/>
            </a:xfrm>
            <a:prstGeom prst="rect">
              <a:avLst/>
            </a:prstGeom>
            <a:solidFill>
              <a:srgbClr val="FF0000">
                <a:alpha val="53000"/>
              </a:srgbClr>
            </a:solidFill>
            <a:ln>
              <a:solidFill>
                <a:schemeClr val="tx1"/>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6" name="Rectangle 5"/>
            <p:cNvSpPr/>
            <p:nvPr/>
          </p:nvSpPr>
          <p:spPr>
            <a:xfrm>
              <a:off x="0" y="127000"/>
              <a:ext cx="1904999" cy="1143000"/>
            </a:xfrm>
            <a:prstGeom prst="rect">
              <a:avLst/>
            </a:prstGeom>
          </p:spPr>
          <p:style>
            <a:lnRef idx="0">
              <a:scrgbClr r="0" g="0" b="0"/>
            </a:lnRef>
            <a:fillRef idx="0">
              <a:scrgbClr r="0" g="0" b="0"/>
            </a:fillRef>
            <a:effectRef idx="0">
              <a:scrgbClr r="0" g="0" b="0"/>
            </a:effectRef>
            <a:fontRef idx="minor">
              <a:schemeClr val="lt1"/>
            </a:fontRef>
          </p:style>
          <p:txBody>
            <a:bodyPr lIns="76200" tIns="76200" rIns="76200" bIns="76200" anchor="ctr"/>
            <a:lstStyle/>
            <a:p>
              <a:pPr algn="ctr">
                <a:defRPr/>
              </a:pPr>
              <a:endParaRPr lang="en-US" sz="2000">
                <a:solidFill>
                  <a:schemeClr val="tx1"/>
                </a:solidFill>
                <a:cs typeface="Arial" charset="0"/>
              </a:endParaRPr>
            </a:p>
            <a:p>
              <a:pPr algn="ctr">
                <a:defRPr/>
              </a:pPr>
              <a:r>
                <a:rPr lang="zh-CN" sz="2000" b="0" i="0" dirty="0" smtClean="0">
                  <a:solidFill>
                    <a:srgbClr val="333333"/>
                  </a:solidFill>
                  <a:ea typeface="SimSun" pitchFamily="18" charset="0"/>
                </a:rPr>
                <a:t>多种</a:t>
              </a:r>
            </a:p>
            <a:p>
              <a:pPr algn="ctr">
                <a:defRPr/>
              </a:pPr>
              <a:r>
                <a:rPr lang="zh-CN" sz="2000" b="0" i="0" dirty="0" smtClean="0">
                  <a:solidFill>
                    <a:srgbClr val="333333"/>
                  </a:solidFill>
                  <a:ea typeface="SimSun" pitchFamily="18" charset="0"/>
                </a:rPr>
                <a:t>歧视</a:t>
              </a:r>
            </a:p>
            <a:p>
              <a:pPr algn="ctr">
                <a:spcAft>
                  <a:spcPct val="35000"/>
                </a:spcAft>
                <a:defRPr/>
              </a:pPr>
              <a:endParaRPr lang="en-US">
                <a:solidFill>
                  <a:srgbClr val="FFFFFF"/>
                </a:solidFill>
                <a:cs typeface="Arial" charset="0"/>
              </a:endParaRPr>
            </a:p>
          </p:txBody>
        </p:sp>
      </p:grpSp>
      <p:cxnSp>
        <p:nvCxnSpPr>
          <p:cNvPr id="7" name="Straight Connector 6"/>
          <p:cNvCxnSpPr/>
          <p:nvPr/>
        </p:nvCxnSpPr>
        <p:spPr>
          <a:xfrm rot="5400000">
            <a:off x="7087394" y="3428206"/>
            <a:ext cx="3505200" cy="15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rot="10800000">
            <a:off x="1371600" y="6553200"/>
            <a:ext cx="4343400" cy="15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9" name="Diagram 8"/>
          <p:cNvGraphicFramePr/>
          <p:nvPr>
            <p:extLst>
              <p:ext uri="{D42A27DB-BD31-4B8C-83A1-F6EECF244321}">
                <p14:modId xmlns:p14="http://schemas.microsoft.com/office/powerpoint/2010/main" val="1393491178"/>
              </p:ext>
            </p:extLst>
          </p:nvPr>
        </p:nvGraphicFramePr>
        <p:xfrm>
          <a:off x="1752600" y="13716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re 1"/>
          <p:cNvSpPr>
            <a:spLocks noGrp="1"/>
          </p:cNvSpPr>
          <p:nvPr>
            <p:ph type="title"/>
          </p:nvPr>
        </p:nvSpPr>
        <p:spPr>
          <a:xfrm>
            <a:off x="835025" y="274638"/>
            <a:ext cx="8308975" cy="1090612"/>
          </a:xfrm>
        </p:spPr>
        <p:txBody>
          <a:bodyPr/>
          <a:lstStyle/>
          <a:p>
            <a:pPr eaLnBrk="1" hangingPunct="1"/>
            <a:r>
              <a:rPr lang="zh-CN" sz="3200" b="1" i="0" dirty="0" smtClean="0">
                <a:solidFill>
                  <a:srgbClr val="006FB7"/>
                </a:solidFill>
                <a:ea typeface="SimSun" pitchFamily="18" charset="0"/>
              </a:rPr>
              <a:t>基于残疾的歧视</a:t>
            </a:r>
          </a:p>
        </p:txBody>
      </p:sp>
      <p:sp>
        <p:nvSpPr>
          <p:cNvPr id="9219" name="Content Placeholder 2"/>
          <p:cNvSpPr txBox="1">
            <a:spLocks/>
          </p:cNvSpPr>
          <p:nvPr/>
        </p:nvSpPr>
        <p:spPr bwMode="auto">
          <a:xfrm>
            <a:off x="1016000" y="1365250"/>
            <a:ext cx="7056438" cy="4075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pPr>
            <a:endParaRPr lang="en-US" sz="2700">
              <a:cs typeface="Arial" charset="0"/>
            </a:endParaRPr>
          </a:p>
        </p:txBody>
      </p:sp>
      <p:sp>
        <p:nvSpPr>
          <p:cNvPr id="4" name="Title 1"/>
          <p:cNvSpPr txBox="1">
            <a:spLocks/>
          </p:cNvSpPr>
          <p:nvPr/>
        </p:nvSpPr>
        <p:spPr bwMode="auto">
          <a:xfrm>
            <a:off x="858838" y="917575"/>
            <a:ext cx="7654136" cy="5251450"/>
          </a:xfrm>
          <a:prstGeom prst="rect">
            <a:avLst/>
          </a:prstGeom>
          <a:solidFill>
            <a:srgbClr val="C00000">
              <a:alpha val="43921"/>
            </a:srgbClr>
          </a:solidFill>
          <a:ln>
            <a:noFill/>
          </a:ln>
          <a:extLst/>
        </p:spPr>
        <p:txBody>
          <a:bodyPr/>
          <a:lstStyle>
            <a:lvl1pPr algn="l" defTabSz="457200" rtl="0" eaLnBrk="0" fontAlgn="base" hangingPunct="0">
              <a:spcBef>
                <a:spcPct val="0"/>
              </a:spcBef>
              <a:spcAft>
                <a:spcPct val="0"/>
              </a:spcAft>
              <a:defRPr sz="2600" b="1" kern="1200">
                <a:solidFill>
                  <a:schemeClr val="tx2"/>
                </a:solidFill>
                <a:latin typeface="Arial"/>
                <a:ea typeface="ＭＳ Ｐゴシック" pitchFamily="-108" charset="-128"/>
                <a:cs typeface="Arial"/>
              </a:defRPr>
            </a:lvl1pPr>
            <a:lvl2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2pPr>
            <a:lvl3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3pPr>
            <a:lvl4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4pPr>
            <a:lvl5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5pPr>
            <a:lvl6pPr marL="457200" algn="l" defTabSz="457200" rtl="0" fontAlgn="base">
              <a:spcBef>
                <a:spcPct val="0"/>
              </a:spcBef>
              <a:spcAft>
                <a:spcPct val="0"/>
              </a:spcAft>
              <a:defRPr sz="2800">
                <a:solidFill>
                  <a:schemeClr val="tx2"/>
                </a:solidFill>
                <a:latin typeface="Arial" pitchFamily="-108" charset="0"/>
                <a:ea typeface="ＭＳ Ｐゴシック" pitchFamily="-108" charset="-128"/>
              </a:defRPr>
            </a:lvl6pPr>
            <a:lvl7pPr marL="914400" algn="l" defTabSz="457200" rtl="0" fontAlgn="base">
              <a:spcBef>
                <a:spcPct val="0"/>
              </a:spcBef>
              <a:spcAft>
                <a:spcPct val="0"/>
              </a:spcAft>
              <a:defRPr sz="2800">
                <a:solidFill>
                  <a:schemeClr val="tx2"/>
                </a:solidFill>
                <a:latin typeface="Arial" pitchFamily="-108" charset="0"/>
                <a:ea typeface="ＭＳ Ｐゴシック" pitchFamily="-108" charset="-128"/>
              </a:defRPr>
            </a:lvl7pPr>
            <a:lvl8pPr marL="1371600" algn="l" defTabSz="457200" rtl="0" fontAlgn="base">
              <a:spcBef>
                <a:spcPct val="0"/>
              </a:spcBef>
              <a:spcAft>
                <a:spcPct val="0"/>
              </a:spcAft>
              <a:defRPr sz="2800">
                <a:solidFill>
                  <a:schemeClr val="tx2"/>
                </a:solidFill>
                <a:latin typeface="Arial" pitchFamily="-108" charset="0"/>
                <a:ea typeface="ＭＳ Ｐゴシック" pitchFamily="-108" charset="-128"/>
              </a:defRPr>
            </a:lvl8pPr>
            <a:lvl9pPr marL="1828800" algn="l" defTabSz="457200" rtl="0" fontAlgn="base">
              <a:spcBef>
                <a:spcPct val="0"/>
              </a:spcBef>
              <a:spcAft>
                <a:spcPct val="0"/>
              </a:spcAft>
              <a:defRPr sz="2800">
                <a:solidFill>
                  <a:schemeClr val="tx2"/>
                </a:solidFill>
                <a:latin typeface="Arial" pitchFamily="-108" charset="0"/>
                <a:ea typeface="ＭＳ Ｐゴシック" pitchFamily="-108" charset="-128"/>
              </a:defRPr>
            </a:lvl9pPr>
          </a:lstStyle>
          <a:p>
            <a:pPr algn="ctr" eaLnBrk="1" hangingPunct="1">
              <a:defRPr/>
            </a:pPr>
            <a:r>
              <a:rPr lang="zh-CN" sz="2800" b="0" i="0" dirty="0" smtClean="0">
                <a:solidFill>
                  <a:srgbClr val="333333"/>
                </a:solidFill>
                <a:ea typeface="SimSun" pitchFamily="18" charset="0"/>
              </a:rPr>
              <a:t>基于残疾而作</a:t>
            </a:r>
            <a:r>
              <a:rPr lang="zh-CN" sz="2800" b="0" i="0" dirty="0" smtClean="0">
                <a:solidFill>
                  <a:srgbClr val="333333"/>
                </a:solidFill>
                <a:ea typeface="SimSun" pitchFamily="18" charset="0"/>
              </a:rPr>
              <a:t>出</a:t>
            </a:r>
            <a:r>
              <a:rPr lang="fr" sz="2800" dirty="0" smtClean="0"/>
              <a:t/>
            </a:r>
            <a:br>
              <a:rPr lang="fr" sz="2800" dirty="0" smtClean="0"/>
            </a:br>
            <a:r>
              <a:rPr lang="zh-CN" sz="2800" b="0" i="0" dirty="0" smtClean="0">
                <a:solidFill>
                  <a:srgbClr val="333333"/>
                </a:solidFill>
                <a:ea typeface="SimSun" pitchFamily="18" charset="0"/>
              </a:rPr>
              <a:t>的任何区别</a:t>
            </a:r>
            <a:r>
              <a:rPr lang="zh-CN" sz="2800" b="0" i="0" dirty="0" smtClean="0">
                <a:solidFill>
                  <a:srgbClr val="333333"/>
                </a:solidFill>
                <a:ea typeface="SimSun" pitchFamily="18" charset="0"/>
              </a:rPr>
              <a:t>、排斥或限制，其</a:t>
            </a:r>
            <a:r>
              <a:rPr lang="zh-CN" sz="2800" b="0" i="0" dirty="0" smtClean="0">
                <a:solidFill>
                  <a:srgbClr val="E64B46"/>
                </a:solidFill>
                <a:ea typeface="SimSun" pitchFamily="18" charset="0"/>
              </a:rPr>
              <a:t>目的</a:t>
            </a:r>
            <a:r>
              <a:rPr lang="zh-CN" sz="2800" b="0" i="0" dirty="0" smtClean="0">
                <a:solidFill>
                  <a:srgbClr val="333333"/>
                </a:solidFill>
                <a:ea typeface="SimSun" pitchFamily="18" charset="0"/>
              </a:rPr>
              <a:t>或</a:t>
            </a:r>
            <a:r>
              <a:rPr lang="zh-CN" sz="2800" b="0" i="0" dirty="0" smtClean="0">
                <a:solidFill>
                  <a:srgbClr val="E64B46"/>
                </a:solidFill>
                <a:ea typeface="SimSun" pitchFamily="18" charset="0"/>
              </a:rPr>
              <a:t>效果</a:t>
            </a:r>
            <a:r>
              <a:rPr lang="zh-CN" sz="2800" b="0" i="0" dirty="0" smtClean="0">
                <a:solidFill>
                  <a:srgbClr val="333333"/>
                </a:solidFill>
                <a:ea typeface="SimSun" pitchFamily="18" charset="0"/>
              </a:rPr>
              <a:t> </a:t>
            </a:r>
            <a:r>
              <a:rPr lang="fr" sz="2800" dirty="0" smtClean="0"/>
              <a:t/>
            </a:r>
            <a:br>
              <a:rPr lang="fr" sz="2800" dirty="0" smtClean="0"/>
            </a:br>
            <a:r>
              <a:rPr lang="zh-CN" sz="2800" b="0" i="0" dirty="0" smtClean="0">
                <a:solidFill>
                  <a:srgbClr val="333333"/>
                </a:solidFill>
                <a:ea typeface="SimSun" pitchFamily="18" charset="0"/>
              </a:rPr>
              <a:t>是在政治、经济、社会、文化、公民或任何其他领域，损害或取消在与</a:t>
            </a:r>
            <a:r>
              <a:rPr lang="fr" sz="2800" dirty="0" smtClean="0"/>
              <a:t/>
            </a:r>
            <a:br>
              <a:rPr lang="fr" sz="2800" dirty="0" smtClean="0"/>
            </a:br>
            <a:r>
              <a:rPr lang="zh-CN" sz="2800" b="0" i="0" dirty="0" smtClean="0">
                <a:solidFill>
                  <a:srgbClr val="333333"/>
                </a:solidFill>
                <a:ea typeface="SimSun" pitchFamily="18" charset="0"/>
              </a:rPr>
              <a:t>其他人</a:t>
            </a:r>
            <a:r>
              <a:rPr lang="zh-CN" sz="2800" b="0" i="0" dirty="0" smtClean="0">
                <a:solidFill>
                  <a:srgbClr val="333333"/>
                </a:solidFill>
                <a:ea typeface="SimSun" pitchFamily="18" charset="0"/>
              </a:rPr>
              <a:t>平等的基础上，对一切人权和基本自由的</a:t>
            </a:r>
            <a:r>
              <a:rPr lang="fr" sz="2800" dirty="0" smtClean="0"/>
              <a:t/>
            </a:r>
            <a:br>
              <a:rPr lang="fr" sz="2800" dirty="0" smtClean="0"/>
            </a:br>
            <a:r>
              <a:rPr lang="zh-CN" sz="2800" b="0" i="0" dirty="0" smtClean="0">
                <a:solidFill>
                  <a:srgbClr val="333333"/>
                </a:solidFill>
                <a:ea typeface="SimSun" pitchFamily="18" charset="0"/>
              </a:rPr>
              <a:t>认可、享有或行使</a:t>
            </a:r>
            <a:r>
              <a:rPr lang="zh-CN" altLang="en-US" sz="2800" b="0" i="0" dirty="0" smtClean="0">
                <a:solidFill>
                  <a:srgbClr val="333333"/>
                </a:solidFill>
                <a:ea typeface="SimSun" pitchFamily="18" charset="0"/>
              </a:rPr>
              <a:t>。</a:t>
            </a:r>
            <a:r>
              <a:rPr lang="fr" sz="2800" dirty="0" smtClean="0"/>
              <a:t/>
            </a:r>
            <a:br>
              <a:rPr lang="fr" sz="2800" dirty="0" smtClean="0"/>
            </a:br>
            <a:r>
              <a:rPr lang="zh-CN" sz="2800" b="0" i="0" dirty="0" smtClean="0">
                <a:solidFill>
                  <a:srgbClr val="333333"/>
                </a:solidFill>
                <a:ea typeface="SimSun" pitchFamily="18" charset="0"/>
              </a:rPr>
              <a:t>基于残疾的歧视包括一切形式的歧视，包括拒绝提供合理便利</a:t>
            </a:r>
            <a:r>
              <a:rPr lang="fr" sz="3200" dirty="0" smtClean="0"/>
              <a:t/>
            </a:r>
            <a:br>
              <a:rPr lang="fr" sz="3200" dirty="0" smtClean="0"/>
            </a:br>
            <a:r>
              <a:rPr lang="fr" sz="3200" dirty="0" smtClean="0"/>
              <a:t/>
            </a:r>
            <a:br>
              <a:rPr lang="fr" sz="3200" dirty="0" smtClean="0"/>
            </a:br>
            <a:endParaRPr lang="fr" sz="3200" dirty="0" smtClean="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re 1"/>
          <p:cNvSpPr>
            <a:spLocks noGrp="1"/>
          </p:cNvSpPr>
          <p:nvPr>
            <p:ph type="title"/>
          </p:nvPr>
        </p:nvSpPr>
        <p:spPr>
          <a:xfrm>
            <a:off x="390525" y="274638"/>
            <a:ext cx="8485188" cy="1090612"/>
          </a:xfrm>
        </p:spPr>
        <p:txBody>
          <a:bodyPr/>
          <a:lstStyle/>
          <a:p>
            <a:pPr algn="ctr" eaLnBrk="1" hangingPunct="1"/>
            <a:r>
              <a:rPr lang="zh-CN" sz="3600" b="1" i="0" dirty="0" smtClean="0">
                <a:solidFill>
                  <a:srgbClr val="006FB7"/>
                </a:solidFill>
                <a:ea typeface="SimSun" pitchFamily="18" charset="0"/>
              </a:rPr>
              <a:t>合理便利</a:t>
            </a:r>
          </a:p>
        </p:txBody>
      </p:sp>
      <p:sp>
        <p:nvSpPr>
          <p:cNvPr id="10243" name="Content Placeholder 2"/>
          <p:cNvSpPr txBox="1">
            <a:spLocks/>
          </p:cNvSpPr>
          <p:nvPr/>
        </p:nvSpPr>
        <p:spPr bwMode="auto">
          <a:xfrm>
            <a:off x="1016000" y="1563688"/>
            <a:ext cx="7056438" cy="407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pPr>
            <a:endParaRPr lang="en-US" sz="2700">
              <a:cs typeface="Arial" charset="0"/>
            </a:endParaRPr>
          </a:p>
        </p:txBody>
      </p:sp>
      <p:sp>
        <p:nvSpPr>
          <p:cNvPr id="2" name="Rectangle 1"/>
          <p:cNvSpPr/>
          <p:nvPr/>
        </p:nvSpPr>
        <p:spPr>
          <a:xfrm>
            <a:off x="901700" y="1563688"/>
            <a:ext cx="7489825" cy="4379912"/>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anchor="ctr"/>
          <a:lstStyle/>
          <a:p>
            <a:pPr>
              <a:lnSpc>
                <a:spcPct val="90000"/>
              </a:lnSpc>
              <a:spcBef>
                <a:spcPct val="20000"/>
              </a:spcBef>
              <a:buClr>
                <a:schemeClr val="tx2"/>
              </a:buClr>
              <a:defRPr/>
            </a:pPr>
            <a:r>
              <a:rPr lang="zh-CN" sz="2800" b="0" i="1" dirty="0" smtClean="0">
                <a:solidFill>
                  <a:srgbClr val="FFFFFF"/>
                </a:solidFill>
                <a:ea typeface="SimSun" pitchFamily="18" charset="0"/>
              </a:rPr>
              <a:t>根据</a:t>
            </a:r>
            <a:r>
              <a:rPr lang="zh-CN" sz="2800" b="1" i="1" dirty="0" smtClean="0">
                <a:solidFill>
                  <a:srgbClr val="FFFFFF"/>
                </a:solidFill>
                <a:ea typeface="SimSun" pitchFamily="18" charset="0"/>
              </a:rPr>
              <a:t>具体需要</a:t>
            </a:r>
            <a:r>
              <a:rPr lang="zh-CN" sz="2800" b="0" i="1" dirty="0" smtClean="0">
                <a:solidFill>
                  <a:srgbClr val="FFFFFF"/>
                </a:solidFill>
                <a:ea typeface="SimSun" pitchFamily="18" charset="0"/>
              </a:rPr>
              <a:t>，在</a:t>
            </a:r>
            <a:r>
              <a:rPr lang="zh-CN" sz="2800" b="1" i="1" dirty="0" smtClean="0">
                <a:solidFill>
                  <a:srgbClr val="FFFFFF"/>
                </a:solidFill>
                <a:ea typeface="SimSun" pitchFamily="18" charset="0"/>
              </a:rPr>
              <a:t>不造成过度或不当负担</a:t>
            </a:r>
            <a:r>
              <a:rPr lang="zh-CN" sz="2800" b="0" i="1" dirty="0" smtClean="0">
                <a:solidFill>
                  <a:srgbClr val="FFFFFF"/>
                </a:solidFill>
                <a:ea typeface="SimSun" pitchFamily="18" charset="0"/>
              </a:rPr>
              <a:t>的情况下，进行必要和适当的</a:t>
            </a:r>
            <a:r>
              <a:rPr lang="zh-CN" sz="2800" b="1" i="1" dirty="0" smtClean="0">
                <a:solidFill>
                  <a:srgbClr val="FFFFFF"/>
                </a:solidFill>
                <a:ea typeface="SimSun" pitchFamily="18" charset="0"/>
              </a:rPr>
              <a:t>修改和便利</a:t>
            </a:r>
            <a:r>
              <a:rPr lang="zh-CN" sz="2800" b="0" i="1" dirty="0" smtClean="0">
                <a:solidFill>
                  <a:srgbClr val="FFFFFF"/>
                </a:solidFill>
                <a:ea typeface="SimSun" pitchFamily="18" charset="0"/>
              </a:rPr>
              <a:t>，以确保残疾人在与其他人平等的基础上享有或</a:t>
            </a:r>
            <a:r>
              <a:rPr lang="zh-CN" sz="2800" b="1" i="1" dirty="0" smtClean="0">
                <a:solidFill>
                  <a:srgbClr val="FFFFFF"/>
                </a:solidFill>
                <a:ea typeface="SimSun" pitchFamily="18" charset="0"/>
              </a:rPr>
              <a:t>行使一切人权和基本自由</a:t>
            </a: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re 1"/>
          <p:cNvSpPr>
            <a:spLocks noGrp="1"/>
          </p:cNvSpPr>
          <p:nvPr>
            <p:ph type="title"/>
          </p:nvPr>
        </p:nvSpPr>
        <p:spPr>
          <a:xfrm>
            <a:off x="390525" y="274638"/>
            <a:ext cx="8485188" cy="1090612"/>
          </a:xfrm>
        </p:spPr>
        <p:txBody>
          <a:bodyPr/>
          <a:lstStyle/>
          <a:p>
            <a:pPr algn="ctr" eaLnBrk="1" hangingPunct="1"/>
            <a:r>
              <a:rPr lang="zh-CN" sz="3600" b="1" i="0" dirty="0" smtClean="0">
                <a:solidFill>
                  <a:srgbClr val="006FB7"/>
                </a:solidFill>
                <a:ea typeface="SimSun" pitchFamily="18" charset="0"/>
              </a:rPr>
              <a:t>合理便利</a:t>
            </a:r>
          </a:p>
        </p:txBody>
      </p:sp>
      <p:sp>
        <p:nvSpPr>
          <p:cNvPr id="10243" name="Content Placeholder 2"/>
          <p:cNvSpPr txBox="1">
            <a:spLocks/>
          </p:cNvSpPr>
          <p:nvPr/>
        </p:nvSpPr>
        <p:spPr bwMode="auto">
          <a:xfrm>
            <a:off x="1016000" y="1563688"/>
            <a:ext cx="7056438" cy="407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pPr>
            <a:r>
              <a:rPr lang="zh-CN" sz="2800" b="1" i="0" dirty="0" smtClean="0">
                <a:solidFill>
                  <a:srgbClr val="006FB7"/>
                </a:solidFill>
                <a:ea typeface="SimSun" pitchFamily="18" charset="0"/>
              </a:rPr>
              <a:t>要素</a:t>
            </a:r>
          </a:p>
          <a:p>
            <a:pPr eaLnBrk="1" hangingPunct="1">
              <a:lnSpc>
                <a:spcPct val="90000"/>
              </a:lnSpc>
              <a:spcBef>
                <a:spcPct val="20000"/>
              </a:spcBef>
              <a:buClr>
                <a:schemeClr val="tx2"/>
              </a:buClr>
            </a:pPr>
            <a:endParaRPr lang="en-US" sz="3600" b="1" dirty="0">
              <a:solidFill>
                <a:schemeClr val="tx2"/>
              </a:solidFill>
              <a:cs typeface="Arial" charset="0"/>
            </a:endParaRPr>
          </a:p>
          <a:p>
            <a:pPr marL="457200" indent="-457200" eaLnBrk="1" hangingPunct="1">
              <a:lnSpc>
                <a:spcPct val="90000"/>
              </a:lnSpc>
              <a:spcBef>
                <a:spcPct val="20000"/>
              </a:spcBef>
              <a:buClr>
                <a:schemeClr val="tx2"/>
              </a:buClr>
              <a:buFont typeface="Arial" panose="020B0604020202020204" pitchFamily="34" charset="0"/>
              <a:buChar char="•"/>
            </a:pPr>
            <a:r>
              <a:rPr lang="zh-CN" sz="2200" b="0" i="0" dirty="0" smtClean="0">
                <a:solidFill>
                  <a:srgbClr val="333333"/>
                </a:solidFill>
                <a:ea typeface="SimSun" pitchFamily="18" charset="0"/>
              </a:rPr>
              <a:t>能够立即实现</a:t>
            </a:r>
          </a:p>
          <a:p>
            <a:pPr eaLnBrk="1" hangingPunct="1">
              <a:lnSpc>
                <a:spcPct val="90000"/>
              </a:lnSpc>
              <a:spcBef>
                <a:spcPct val="20000"/>
              </a:spcBef>
              <a:buClr>
                <a:schemeClr val="tx2"/>
              </a:buClr>
            </a:pPr>
            <a:endParaRPr lang="en-US" sz="2200" dirty="0">
              <a:cs typeface="Arial" charset="0"/>
            </a:endParaRPr>
          </a:p>
          <a:p>
            <a:pPr marL="457200" indent="-457200" eaLnBrk="1" hangingPunct="1">
              <a:lnSpc>
                <a:spcPct val="90000"/>
              </a:lnSpc>
              <a:spcBef>
                <a:spcPct val="20000"/>
              </a:spcBef>
              <a:buClr>
                <a:schemeClr val="tx2"/>
              </a:buClr>
              <a:buFont typeface="Arial" panose="020B0604020202020204" pitchFamily="34" charset="0"/>
              <a:buChar char="•"/>
            </a:pPr>
            <a:r>
              <a:rPr lang="zh-CN" sz="2200" b="0" i="0" dirty="0" smtClean="0">
                <a:solidFill>
                  <a:srgbClr val="333333"/>
                </a:solidFill>
                <a:ea typeface="SimSun" pitchFamily="18" charset="0"/>
              </a:rPr>
              <a:t>适用于个案</a:t>
            </a:r>
          </a:p>
          <a:p>
            <a:pPr eaLnBrk="1" hangingPunct="1">
              <a:lnSpc>
                <a:spcPct val="90000"/>
              </a:lnSpc>
              <a:spcBef>
                <a:spcPct val="20000"/>
              </a:spcBef>
              <a:buClr>
                <a:schemeClr val="tx2"/>
              </a:buClr>
            </a:pPr>
            <a:endParaRPr lang="en-US" sz="2200" dirty="0">
              <a:cs typeface="Arial" charset="0"/>
            </a:endParaRPr>
          </a:p>
          <a:p>
            <a:pPr marL="457200" indent="-457200" eaLnBrk="1" hangingPunct="1">
              <a:lnSpc>
                <a:spcPct val="90000"/>
              </a:lnSpc>
              <a:spcBef>
                <a:spcPct val="20000"/>
              </a:spcBef>
              <a:buClr>
                <a:schemeClr val="tx2"/>
              </a:buClr>
              <a:buFont typeface="Arial" panose="020B0604020202020204" pitchFamily="34" charset="0"/>
              <a:buChar char="•"/>
            </a:pPr>
            <a:r>
              <a:rPr lang="zh-CN" sz="2200" b="0" i="0" dirty="0" smtClean="0">
                <a:solidFill>
                  <a:srgbClr val="333333"/>
                </a:solidFill>
                <a:ea typeface="SimSun" pitchFamily="18" charset="0"/>
              </a:rPr>
              <a:t>适用于残疾人的要求</a:t>
            </a:r>
          </a:p>
          <a:p>
            <a:pPr eaLnBrk="1" hangingPunct="1">
              <a:lnSpc>
                <a:spcPct val="90000"/>
              </a:lnSpc>
              <a:spcBef>
                <a:spcPct val="20000"/>
              </a:spcBef>
              <a:buClr>
                <a:schemeClr val="tx2"/>
              </a:buClr>
            </a:pPr>
            <a:endParaRPr lang="en-US" sz="2200" dirty="0">
              <a:cs typeface="Arial" charset="0"/>
            </a:endParaRPr>
          </a:p>
          <a:p>
            <a:pPr marL="457200" indent="-457200" eaLnBrk="1" hangingPunct="1">
              <a:lnSpc>
                <a:spcPct val="90000"/>
              </a:lnSpc>
              <a:spcBef>
                <a:spcPct val="20000"/>
              </a:spcBef>
              <a:buClr>
                <a:schemeClr val="tx2"/>
              </a:buClr>
              <a:buFont typeface="Arial" panose="020B0604020202020204" pitchFamily="34" charset="0"/>
              <a:buChar char="•"/>
            </a:pPr>
            <a:r>
              <a:rPr lang="zh-CN" sz="2200" b="0" i="0" dirty="0" smtClean="0">
                <a:solidFill>
                  <a:srgbClr val="333333"/>
                </a:solidFill>
                <a:ea typeface="SimSun" pitchFamily="18" charset="0"/>
              </a:rPr>
              <a:t>必须基于客观的合理性测试</a:t>
            </a:r>
          </a:p>
        </p:txBody>
      </p:sp>
    </p:spTree>
    <p:extLst>
      <p:ext uri="{BB962C8B-B14F-4D97-AF65-F5344CB8AC3E}">
        <p14:creationId xmlns:p14="http://schemas.microsoft.com/office/powerpoint/2010/main" val="228956163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re 1"/>
          <p:cNvSpPr>
            <a:spLocks noGrp="1"/>
          </p:cNvSpPr>
          <p:nvPr>
            <p:ph type="title"/>
          </p:nvPr>
        </p:nvSpPr>
        <p:spPr>
          <a:xfrm>
            <a:off x="390525" y="274638"/>
            <a:ext cx="8485188" cy="1090612"/>
          </a:xfrm>
        </p:spPr>
        <p:txBody>
          <a:bodyPr/>
          <a:lstStyle/>
          <a:p>
            <a:pPr algn="ctr" eaLnBrk="1" hangingPunct="1"/>
            <a:r>
              <a:rPr lang="zh-CN" sz="3600" b="1" i="0" dirty="0" smtClean="0">
                <a:solidFill>
                  <a:srgbClr val="006FB7"/>
                </a:solidFill>
                <a:ea typeface="SimSun" pitchFamily="18" charset="0"/>
              </a:rPr>
              <a:t>合理便利</a:t>
            </a:r>
            <a:r>
              <a:rPr lang="fr" sz="3600" dirty="0" smtClean="0"/>
              <a:t/>
            </a:r>
            <a:br>
              <a:rPr lang="fr" sz="3600" dirty="0" smtClean="0"/>
            </a:br>
            <a:r>
              <a:rPr lang="zh-CN" sz="2400" b="1" i="0" dirty="0" smtClean="0">
                <a:solidFill>
                  <a:srgbClr val="006FB7"/>
                </a:solidFill>
                <a:ea typeface="SimSun" pitchFamily="18" charset="0"/>
              </a:rPr>
              <a:t>客观的合理性测试</a:t>
            </a:r>
            <a:r>
              <a:rPr lang="fr" sz="3600" dirty="0" smtClean="0"/>
              <a:t/>
            </a:r>
            <a:br>
              <a:rPr lang="fr" sz="3600" dirty="0" smtClean="0"/>
            </a:br>
            <a:endParaRPr lang="fr" sz="3600" dirty="0" smtClean="0"/>
          </a:p>
        </p:txBody>
      </p:sp>
      <p:sp>
        <p:nvSpPr>
          <p:cNvPr id="10243" name="Content Placeholder 2"/>
          <p:cNvSpPr txBox="1">
            <a:spLocks/>
          </p:cNvSpPr>
          <p:nvPr/>
        </p:nvSpPr>
        <p:spPr bwMode="auto">
          <a:xfrm>
            <a:off x="1016000" y="1563688"/>
            <a:ext cx="7056438" cy="407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pPr>
            <a:r>
              <a:rPr lang="zh-CN" sz="2400" b="1" i="0" dirty="0" smtClean="0">
                <a:solidFill>
                  <a:srgbClr val="006FB7"/>
                </a:solidFill>
                <a:ea typeface="SimSun" pitchFamily="18" charset="0"/>
              </a:rPr>
              <a:t>要素</a:t>
            </a:r>
          </a:p>
          <a:p>
            <a:pPr marL="457200" indent="-457200" eaLnBrk="1" hangingPunct="1">
              <a:lnSpc>
                <a:spcPct val="90000"/>
              </a:lnSpc>
              <a:spcBef>
                <a:spcPct val="20000"/>
              </a:spcBef>
              <a:buClr>
                <a:schemeClr val="tx2"/>
              </a:buClr>
              <a:buFont typeface="Arial" panose="020B0604020202020204" pitchFamily="34" charset="0"/>
              <a:buChar char="•"/>
            </a:pPr>
            <a:r>
              <a:rPr lang="zh-CN" sz="2200" b="0" i="0" dirty="0" smtClean="0">
                <a:solidFill>
                  <a:srgbClr val="333333"/>
                </a:solidFill>
                <a:ea typeface="SimSun" pitchFamily="18" charset="0"/>
              </a:rPr>
              <a:t>过度负担</a:t>
            </a:r>
          </a:p>
          <a:p>
            <a:pPr eaLnBrk="1" hangingPunct="1">
              <a:lnSpc>
                <a:spcPct val="90000"/>
              </a:lnSpc>
              <a:spcBef>
                <a:spcPct val="20000"/>
              </a:spcBef>
              <a:buClr>
                <a:schemeClr val="tx2"/>
              </a:buClr>
            </a:pPr>
            <a:endParaRPr lang="en-US" sz="2200" dirty="0">
              <a:cs typeface="Arial" charset="0"/>
            </a:endParaRPr>
          </a:p>
          <a:p>
            <a:pPr marL="457200" indent="-457200" eaLnBrk="1" hangingPunct="1">
              <a:lnSpc>
                <a:spcPct val="90000"/>
              </a:lnSpc>
              <a:spcBef>
                <a:spcPct val="20000"/>
              </a:spcBef>
              <a:buClr>
                <a:schemeClr val="tx2"/>
              </a:buClr>
              <a:buFont typeface="Arial" panose="020B0604020202020204" pitchFamily="34" charset="0"/>
              <a:buChar char="•"/>
            </a:pPr>
            <a:r>
              <a:rPr lang="zh-CN" sz="2200" b="0" i="0" dirty="0" smtClean="0">
                <a:solidFill>
                  <a:srgbClr val="333333"/>
                </a:solidFill>
                <a:ea typeface="SimSun" pitchFamily="18" charset="0"/>
              </a:rPr>
              <a:t>互动对话</a:t>
            </a:r>
          </a:p>
          <a:p>
            <a:pPr eaLnBrk="1" hangingPunct="1">
              <a:lnSpc>
                <a:spcPct val="90000"/>
              </a:lnSpc>
              <a:spcBef>
                <a:spcPct val="20000"/>
              </a:spcBef>
              <a:buClr>
                <a:schemeClr val="tx2"/>
              </a:buClr>
            </a:pPr>
            <a:endParaRPr lang="en-US" sz="2200" dirty="0">
              <a:cs typeface="Arial" charset="0"/>
            </a:endParaRPr>
          </a:p>
          <a:p>
            <a:pPr marL="457200" indent="-457200" eaLnBrk="1" hangingPunct="1">
              <a:lnSpc>
                <a:spcPct val="90000"/>
              </a:lnSpc>
              <a:spcBef>
                <a:spcPct val="20000"/>
              </a:spcBef>
              <a:buClr>
                <a:schemeClr val="tx2"/>
              </a:buClr>
              <a:buFont typeface="Arial" panose="020B0604020202020204" pitchFamily="34" charset="0"/>
              <a:buChar char="•"/>
            </a:pPr>
            <a:r>
              <a:rPr lang="zh-CN" sz="2200" b="0" i="0" dirty="0" smtClean="0">
                <a:solidFill>
                  <a:srgbClr val="333333"/>
                </a:solidFill>
                <a:ea typeface="SimSun" pitchFamily="18" charset="0"/>
              </a:rPr>
              <a:t>正当理由</a:t>
            </a:r>
          </a:p>
          <a:p>
            <a:pPr marL="1200150" lvl="1" indent="-457200" eaLnBrk="1" hangingPunct="1">
              <a:lnSpc>
                <a:spcPct val="90000"/>
              </a:lnSpc>
              <a:spcBef>
                <a:spcPct val="20000"/>
              </a:spcBef>
              <a:buClr>
                <a:schemeClr val="tx2"/>
              </a:buClr>
              <a:buFont typeface="Arial" panose="020B0604020202020204" pitchFamily="34" charset="0"/>
              <a:buChar char="•"/>
            </a:pPr>
            <a:r>
              <a:rPr lang="zh-CN" sz="2200" b="0" i="0" dirty="0" smtClean="0">
                <a:solidFill>
                  <a:srgbClr val="333333"/>
                </a:solidFill>
                <a:ea typeface="SimSun" pitchFamily="18" charset="0"/>
              </a:rPr>
              <a:t>相关性</a:t>
            </a:r>
          </a:p>
          <a:p>
            <a:pPr marL="1200150" lvl="1" indent="-457200" eaLnBrk="1" hangingPunct="1">
              <a:lnSpc>
                <a:spcPct val="90000"/>
              </a:lnSpc>
              <a:spcBef>
                <a:spcPct val="20000"/>
              </a:spcBef>
              <a:buClr>
                <a:schemeClr val="tx2"/>
              </a:buClr>
              <a:buFont typeface="Arial" panose="020B0604020202020204" pitchFamily="34" charset="0"/>
              <a:buChar char="•"/>
            </a:pPr>
            <a:r>
              <a:rPr lang="zh-CN" sz="2200" b="0" i="0" dirty="0" smtClean="0">
                <a:solidFill>
                  <a:srgbClr val="333333"/>
                </a:solidFill>
                <a:ea typeface="SimSun" pitchFamily="18" charset="0"/>
              </a:rPr>
              <a:t>均衡性</a:t>
            </a:r>
          </a:p>
          <a:p>
            <a:pPr marL="1200150" lvl="1" indent="-457200" eaLnBrk="1" hangingPunct="1">
              <a:lnSpc>
                <a:spcPct val="90000"/>
              </a:lnSpc>
              <a:spcBef>
                <a:spcPct val="20000"/>
              </a:spcBef>
              <a:buClr>
                <a:schemeClr val="tx2"/>
              </a:buClr>
              <a:buFont typeface="Arial" panose="020B0604020202020204" pitchFamily="34" charset="0"/>
              <a:buChar char="•"/>
            </a:pPr>
            <a:r>
              <a:rPr lang="zh-CN" sz="2200" b="0" i="0" dirty="0" smtClean="0">
                <a:solidFill>
                  <a:srgbClr val="333333"/>
                </a:solidFill>
                <a:ea typeface="SimSun" pitchFamily="18" charset="0"/>
              </a:rPr>
              <a:t>可能性</a:t>
            </a:r>
          </a:p>
          <a:p>
            <a:pPr marL="1200150" lvl="1" indent="-457200" eaLnBrk="1" hangingPunct="1">
              <a:lnSpc>
                <a:spcPct val="90000"/>
              </a:lnSpc>
              <a:spcBef>
                <a:spcPct val="20000"/>
              </a:spcBef>
              <a:buClr>
                <a:schemeClr val="tx2"/>
              </a:buClr>
              <a:buFont typeface="Arial" panose="020B0604020202020204" pitchFamily="34" charset="0"/>
              <a:buChar char="•"/>
            </a:pPr>
            <a:r>
              <a:rPr lang="zh-CN" sz="2200" b="0" i="0" dirty="0" smtClean="0">
                <a:solidFill>
                  <a:srgbClr val="333333"/>
                </a:solidFill>
                <a:ea typeface="SimSun" pitchFamily="18" charset="0"/>
              </a:rPr>
              <a:t>财政可行性</a:t>
            </a:r>
          </a:p>
          <a:p>
            <a:pPr marL="1200150" lvl="1" indent="-457200" eaLnBrk="1" hangingPunct="1">
              <a:lnSpc>
                <a:spcPct val="90000"/>
              </a:lnSpc>
              <a:spcBef>
                <a:spcPct val="20000"/>
              </a:spcBef>
              <a:buClr>
                <a:schemeClr val="tx2"/>
              </a:buClr>
              <a:buFont typeface="Arial" panose="020B0604020202020204" pitchFamily="34" charset="0"/>
              <a:buChar char="•"/>
            </a:pPr>
            <a:r>
              <a:rPr lang="zh-CN" sz="2200" b="0" i="0" dirty="0" smtClean="0">
                <a:solidFill>
                  <a:srgbClr val="333333"/>
                </a:solidFill>
                <a:ea typeface="SimSun" pitchFamily="18" charset="0"/>
              </a:rPr>
              <a:t>经济可行性</a:t>
            </a:r>
          </a:p>
          <a:p>
            <a:pPr marL="1200150" lvl="1" indent="-457200" eaLnBrk="1" hangingPunct="1">
              <a:lnSpc>
                <a:spcPct val="90000"/>
              </a:lnSpc>
              <a:spcBef>
                <a:spcPct val="20000"/>
              </a:spcBef>
              <a:buClr>
                <a:schemeClr val="tx2"/>
              </a:buClr>
              <a:buFont typeface="Arial" panose="020B0604020202020204" pitchFamily="34" charset="0"/>
              <a:buChar char="•"/>
            </a:pPr>
            <a:endParaRPr lang="en-US" sz="2200" dirty="0" smtClean="0">
              <a:cs typeface="Arial" charset="0"/>
            </a:endParaRPr>
          </a:p>
          <a:p>
            <a:pPr eaLnBrk="1" hangingPunct="1">
              <a:lnSpc>
                <a:spcPct val="90000"/>
              </a:lnSpc>
              <a:spcBef>
                <a:spcPct val="20000"/>
              </a:spcBef>
              <a:buClr>
                <a:schemeClr val="tx2"/>
              </a:buClr>
            </a:pPr>
            <a:endParaRPr lang="en-US" sz="2200" dirty="0">
              <a:cs typeface="Arial" charset="0"/>
            </a:endParaRPr>
          </a:p>
        </p:txBody>
      </p:sp>
    </p:spTree>
    <p:extLst>
      <p:ext uri="{BB962C8B-B14F-4D97-AF65-F5344CB8AC3E}">
        <p14:creationId xmlns:p14="http://schemas.microsoft.com/office/powerpoint/2010/main" val="255883927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re 1"/>
          <p:cNvSpPr>
            <a:spLocks noGrp="1"/>
          </p:cNvSpPr>
          <p:nvPr>
            <p:ph type="title"/>
          </p:nvPr>
        </p:nvSpPr>
        <p:spPr>
          <a:xfrm>
            <a:off x="390525" y="274638"/>
            <a:ext cx="8485188" cy="1090612"/>
          </a:xfrm>
        </p:spPr>
        <p:txBody>
          <a:bodyPr/>
          <a:lstStyle/>
          <a:p>
            <a:pPr algn="ctr" eaLnBrk="1" hangingPunct="1"/>
            <a:r>
              <a:rPr lang="zh-CN" sz="3600" b="1" i="0" dirty="0" smtClean="0">
                <a:solidFill>
                  <a:srgbClr val="006FB7"/>
                </a:solidFill>
                <a:ea typeface="SimSun" pitchFamily="18" charset="0"/>
              </a:rPr>
              <a:t>合理便利</a:t>
            </a:r>
            <a:r>
              <a:rPr lang="fr" sz="3600" dirty="0" smtClean="0"/>
              <a:t/>
            </a:r>
            <a:br>
              <a:rPr lang="fr" sz="3600" dirty="0" smtClean="0"/>
            </a:br>
            <a:r>
              <a:rPr lang="zh-CN" sz="2400" b="1" i="0" dirty="0" smtClean="0">
                <a:solidFill>
                  <a:srgbClr val="006FB7"/>
                </a:solidFill>
                <a:ea typeface="SimSun" pitchFamily="18" charset="0"/>
              </a:rPr>
              <a:t>过度负担</a:t>
            </a:r>
            <a:r>
              <a:rPr lang="fr" sz="3600" dirty="0" smtClean="0"/>
              <a:t/>
            </a:r>
            <a:br>
              <a:rPr lang="fr" sz="3600" dirty="0" smtClean="0"/>
            </a:br>
            <a:endParaRPr lang="fr" sz="3600" dirty="0" smtClean="0"/>
          </a:p>
        </p:txBody>
      </p:sp>
      <p:sp>
        <p:nvSpPr>
          <p:cNvPr id="10243" name="Content Placeholder 2"/>
          <p:cNvSpPr txBox="1">
            <a:spLocks/>
          </p:cNvSpPr>
          <p:nvPr/>
        </p:nvSpPr>
        <p:spPr bwMode="auto">
          <a:xfrm>
            <a:off x="1016000" y="1563688"/>
            <a:ext cx="7056438" cy="407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pPr>
            <a:endParaRPr lang="en-US" sz="3600" b="1" dirty="0">
              <a:solidFill>
                <a:schemeClr val="tx2"/>
              </a:solidFill>
              <a:cs typeface="Arial" charset="0"/>
            </a:endParaRPr>
          </a:p>
          <a:p>
            <a:pPr marL="457200" indent="-457200" eaLnBrk="1" hangingPunct="1">
              <a:lnSpc>
                <a:spcPct val="90000"/>
              </a:lnSpc>
              <a:spcBef>
                <a:spcPct val="20000"/>
              </a:spcBef>
              <a:buClr>
                <a:schemeClr val="tx2"/>
              </a:buClr>
              <a:buFont typeface="Arial" panose="020B0604020202020204" pitchFamily="34" charset="0"/>
              <a:buChar char="•"/>
            </a:pPr>
            <a:r>
              <a:rPr lang="zh-CN" sz="2200" b="0" i="0" dirty="0" smtClean="0">
                <a:solidFill>
                  <a:srgbClr val="333333"/>
                </a:solidFill>
                <a:ea typeface="SimSun" pitchFamily="18" charset="0"/>
              </a:rPr>
              <a:t>便利要求必须由义务承担人提出</a:t>
            </a:r>
          </a:p>
          <a:p>
            <a:pPr eaLnBrk="1" hangingPunct="1">
              <a:lnSpc>
                <a:spcPct val="90000"/>
              </a:lnSpc>
              <a:spcBef>
                <a:spcPct val="20000"/>
              </a:spcBef>
              <a:buClr>
                <a:schemeClr val="tx2"/>
              </a:buClr>
            </a:pPr>
            <a:endParaRPr lang="en-US" sz="2200" dirty="0">
              <a:cs typeface="Arial" charset="0"/>
            </a:endParaRPr>
          </a:p>
          <a:p>
            <a:pPr marL="457200" indent="-457200" eaLnBrk="1" hangingPunct="1">
              <a:lnSpc>
                <a:spcPct val="90000"/>
              </a:lnSpc>
              <a:spcBef>
                <a:spcPct val="20000"/>
              </a:spcBef>
              <a:buClr>
                <a:schemeClr val="tx2"/>
              </a:buClr>
              <a:buFont typeface="Arial" panose="020B0604020202020204" pitchFamily="34" charset="0"/>
              <a:buChar char="•"/>
            </a:pPr>
            <a:r>
              <a:rPr lang="zh-CN" sz="2200" b="0" i="0" dirty="0" smtClean="0">
                <a:solidFill>
                  <a:srgbClr val="333333"/>
                </a:solidFill>
                <a:ea typeface="SimSun" pitchFamily="18" charset="0"/>
              </a:rPr>
              <a:t>法律或法规应规定相应义务</a:t>
            </a:r>
          </a:p>
          <a:p>
            <a:pPr marL="457200" indent="-457200" eaLnBrk="1" hangingPunct="1">
              <a:lnSpc>
                <a:spcPct val="90000"/>
              </a:lnSpc>
              <a:spcBef>
                <a:spcPct val="20000"/>
              </a:spcBef>
              <a:buClr>
                <a:schemeClr val="tx2"/>
              </a:buClr>
              <a:buFont typeface="Arial" panose="020B0604020202020204" pitchFamily="34" charset="0"/>
              <a:buChar char="•"/>
            </a:pPr>
            <a:endParaRPr lang="en-US" sz="2200" dirty="0" smtClean="0">
              <a:cs typeface="Arial" charset="0"/>
            </a:endParaRPr>
          </a:p>
          <a:p>
            <a:pPr marL="457200" indent="-457200" eaLnBrk="1" hangingPunct="1">
              <a:lnSpc>
                <a:spcPct val="90000"/>
              </a:lnSpc>
              <a:spcBef>
                <a:spcPct val="20000"/>
              </a:spcBef>
              <a:buClr>
                <a:schemeClr val="tx2"/>
              </a:buClr>
              <a:buFont typeface="Arial" panose="020B0604020202020204" pitchFamily="34" charset="0"/>
              <a:buChar char="•"/>
            </a:pPr>
            <a:r>
              <a:rPr lang="zh-CN" sz="2200" b="0" i="0" dirty="0" smtClean="0">
                <a:solidFill>
                  <a:srgbClr val="333333"/>
                </a:solidFill>
                <a:ea typeface="SimSun" pitchFamily="18" charset="0"/>
              </a:rPr>
              <a:t>法律或法规应该明确规定义务承担人，以规避权利持有人所需承担的该项义务</a:t>
            </a:r>
          </a:p>
          <a:p>
            <a:pPr eaLnBrk="1" hangingPunct="1">
              <a:lnSpc>
                <a:spcPct val="90000"/>
              </a:lnSpc>
              <a:spcBef>
                <a:spcPct val="20000"/>
              </a:spcBef>
              <a:buClr>
                <a:schemeClr val="tx2"/>
              </a:buClr>
            </a:pPr>
            <a:endParaRPr lang="en-US" sz="2200" dirty="0" smtClean="0">
              <a:cs typeface="Arial" charset="0"/>
            </a:endParaRPr>
          </a:p>
        </p:txBody>
      </p:sp>
    </p:spTree>
    <p:extLst>
      <p:ext uri="{BB962C8B-B14F-4D97-AF65-F5344CB8AC3E}">
        <p14:creationId xmlns:p14="http://schemas.microsoft.com/office/powerpoint/2010/main" val="236053529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Thème Office">
  <a:themeElements>
    <a:clrScheme name="Personnalisée 7">
      <a:dk1>
        <a:srgbClr val="333333"/>
      </a:dk1>
      <a:lt1>
        <a:sysClr val="window" lastClr="FFFFFF"/>
      </a:lt1>
      <a:dk2>
        <a:srgbClr val="006FB7"/>
      </a:dk2>
      <a:lt2>
        <a:srgbClr val="CCCCCC"/>
      </a:lt2>
      <a:accent1>
        <a:srgbClr val="006FB7"/>
      </a:accent1>
      <a:accent2>
        <a:srgbClr val="5693C9"/>
      </a:accent2>
      <a:accent3>
        <a:srgbClr val="F18E00"/>
      </a:accent3>
      <a:accent4>
        <a:srgbClr val="8C1713"/>
      </a:accent4>
      <a:accent5>
        <a:srgbClr val="7FBADF"/>
      </a:accent5>
      <a:accent6>
        <a:srgbClr val="C58781"/>
      </a:accent6>
      <a:hlink>
        <a:srgbClr val="006FB7"/>
      </a:hlink>
      <a:folHlink>
        <a:srgbClr val="5693C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RUTitle xmlns="b4e33e86-409b-44c1-8485-331954efb210" xsi:nil="true"/>
    <ARTitle xmlns="b4e33e86-409b-44c1-8485-331954efb210" xsi:nil="true"/>
    <FRTitle xmlns="b4e33e86-409b-44c1-8485-331954efb210" xsi:nil="true"/>
    <SPTitle xmlns="b4e33e86-409b-44c1-8485-331954efb210" xsi:nil="true"/>
    <Order1 xmlns="b4e33e86-409b-44c1-8485-331954efb210" xsi:nil="true"/>
    <CHTitle xmlns="b4e33e86-409b-44c1-8485-331954efb210"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LongProperties xmlns="http://schemas.microsoft.com/office/2006/metadata/longProperties"/>
</file>

<file path=customXml/item4.xml><?xml version="1.0" encoding="utf-8"?>
<ct:contentTypeSchema xmlns:ct="http://schemas.microsoft.com/office/2006/metadata/contentType" xmlns:ma="http://schemas.microsoft.com/office/2006/metadata/properties/metaAttributes" ct:_="" ma:_="" ma:contentTypeName="Document" ma:contentTypeID="0x0101000653A45F6AB2A940B420808D23E0E2E1" ma:contentTypeVersion="5" ma:contentTypeDescription="Create a new document." ma:contentTypeScope="" ma:versionID="142e364888b41989145d572081f31d1f">
  <xsd:schema xmlns:xsd="http://www.w3.org/2001/XMLSchema" xmlns:p="http://schemas.microsoft.com/office/2006/metadata/properties" xmlns:ns1="http://schemas.microsoft.com/sharepoint/v3" xmlns:ns2="b4e33e86-409b-44c1-8485-331954efb210" targetNamespace="http://schemas.microsoft.com/office/2006/metadata/properties" ma:root="true" ma:fieldsID="ed10782b68b6d1f99810ca2f640db8ee" ns1:_="" ns2:_="">
    <xsd:import namespace="http://schemas.microsoft.com/sharepoint/v3"/>
    <xsd:import namespace="b4e33e86-409b-44c1-8485-331954efb210"/>
    <xsd:element name="properties">
      <xsd:complexType>
        <xsd:sequence>
          <xsd:element name="documentManagement">
            <xsd:complexType>
              <xsd:all>
                <xsd:element ref="ns2:FRTitle" minOccurs="0"/>
                <xsd:element ref="ns2:SPTitle" minOccurs="0"/>
                <xsd:element ref="ns2:ARTitle" minOccurs="0"/>
                <xsd:element ref="ns2:RUTitle" minOccurs="0"/>
                <xsd:element ref="ns2:CHTitle" minOccurs="0"/>
                <xsd:element ref="ns2:Order1" minOccurs="0"/>
                <xsd:element ref="ns1:PublishingStartDate" minOccurs="0"/>
                <xsd:element ref="ns1:PublishingExpirationDat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Scheduling Start Date" ma:description="" ma:internalName="PublishingStartDate">
      <xsd:simpleType>
        <xsd:restriction base="dms:Unknown"/>
      </xsd:simpleType>
    </xsd:element>
    <xsd:element name="PublishingExpirationDate" ma:index="9" nillable="true" ma:displayName="Scheduling End Date" ma:description="" ma:internalName="PublishingExpirationDate">
      <xsd:simpleType>
        <xsd:restriction base="dms:Unknown"/>
      </xsd:simpleType>
    </xsd:element>
  </xsd:schema>
  <xsd:schema xmlns:xsd="http://www.w3.org/2001/XMLSchema" xmlns:dms="http://schemas.microsoft.com/office/2006/documentManagement/types" targetNamespace="b4e33e86-409b-44c1-8485-331954efb210" elementFormDefault="qualified">
    <xsd:import namespace="http://schemas.microsoft.com/office/2006/documentManagement/types"/>
    <xsd:element name="FRTitle" ma:index="2" nillable="true" ma:displayName="FRTitle" ma:internalName="FRTitle">
      <xsd:simpleType>
        <xsd:restriction base="dms:Text">
          <xsd:maxLength value="255"/>
        </xsd:restriction>
      </xsd:simpleType>
    </xsd:element>
    <xsd:element name="SPTitle" ma:index="3" nillable="true" ma:displayName="SPTitle" ma:internalName="SPTitle">
      <xsd:simpleType>
        <xsd:restriction base="dms:Text">
          <xsd:maxLength value="255"/>
        </xsd:restriction>
      </xsd:simpleType>
    </xsd:element>
    <xsd:element name="ARTitle" ma:index="4" nillable="true" ma:displayName="ARTitle" ma:internalName="ARTitle">
      <xsd:simpleType>
        <xsd:restriction base="dms:Text">
          <xsd:maxLength value="255"/>
        </xsd:restriction>
      </xsd:simpleType>
    </xsd:element>
    <xsd:element name="RUTitle" ma:index="5" nillable="true" ma:displayName="RUTitle" ma:internalName="RUTitle">
      <xsd:simpleType>
        <xsd:restriction base="dms:Text">
          <xsd:maxLength value="255"/>
        </xsd:restriction>
      </xsd:simpleType>
    </xsd:element>
    <xsd:element name="CHTitle" ma:index="6" nillable="true" ma:displayName="CHTitle" ma:internalName="CHTitle">
      <xsd:simpleType>
        <xsd:restriction base="dms:Text">
          <xsd:maxLength value="255"/>
        </xsd:restriction>
      </xsd:simpleType>
    </xsd:element>
    <xsd:element name="Order1" ma:index="7" nillable="true" ma:displayName="OrderNbr" ma:decimals="0" ma:internalName="Order1" ma:percentage="FALSE">
      <xsd:simpleType>
        <xsd:restriction base="dms:Number"/>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3" ma:displayName="Content Type" ma:readOnly="tru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4B0021C1-1FC0-404B-98C8-4254CE025968}">
  <ds:schemaRefs>
    <ds:schemaRef ds:uri="http://www.w3.org/XML/1998/namespace"/>
    <ds:schemaRef ds:uri="http://schemas.microsoft.com/office/2006/documentManagement/types"/>
    <ds:schemaRef ds:uri="http://purl.org/dc/dcmitype/"/>
    <ds:schemaRef ds:uri="http://purl.org/dc/elements/1.1/"/>
    <ds:schemaRef ds:uri="http://schemas.microsoft.com/office/2006/metadata/properties"/>
    <ds:schemaRef ds:uri="http://purl.org/dc/terms/"/>
    <ds:schemaRef ds:uri="http://schemas.openxmlformats.org/package/2006/metadata/core-properties"/>
    <ds:schemaRef ds:uri="b4e33e86-409b-44c1-8485-331954efb210"/>
    <ds:schemaRef ds:uri="http://schemas.microsoft.com/sharepoint/v3"/>
    <ds:schemaRef ds:uri="http://schemas.microsoft.com/office/infopath/2007/PartnerControls"/>
  </ds:schemaRefs>
</ds:datastoreItem>
</file>

<file path=customXml/itemProps2.xml><?xml version="1.0" encoding="utf-8"?>
<ds:datastoreItem xmlns:ds="http://schemas.openxmlformats.org/officeDocument/2006/customXml" ds:itemID="{58BBA707-B4D5-4148-8120-CA27406FBE5D}">
  <ds:schemaRefs>
    <ds:schemaRef ds:uri="http://schemas.microsoft.com/sharepoint/v3/contenttype/forms"/>
  </ds:schemaRefs>
</ds:datastoreItem>
</file>

<file path=customXml/itemProps3.xml><?xml version="1.0" encoding="utf-8"?>
<ds:datastoreItem xmlns:ds="http://schemas.openxmlformats.org/officeDocument/2006/customXml" ds:itemID="{F8E1EA8F-47EC-4EB5-AF7F-28BA73081CB3}">
  <ds:schemaRefs>
    <ds:schemaRef ds:uri="http://schemas.microsoft.com/office/2006/metadata/longProperties"/>
  </ds:schemaRefs>
</ds:datastoreItem>
</file>

<file path=customXml/itemProps4.xml><?xml version="1.0" encoding="utf-8"?>
<ds:datastoreItem xmlns:ds="http://schemas.openxmlformats.org/officeDocument/2006/customXml" ds:itemID="{B43666A0-7D88-4294-A2D0-7C38B76FCF2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b4e33e86-409b-44c1-8485-331954efb210"/>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3509</TotalTime>
  <Words>604</Words>
  <Application>Microsoft Macintosh PowerPoint</Application>
  <PresentationFormat>全屏显示(4:3)</PresentationFormat>
  <Paragraphs>220</Paragraphs>
  <Slides>20</Slides>
  <Notes>20</Notes>
  <HiddenSlides>0</HiddenSlides>
  <MMClips>0</MMClips>
  <ScaleCrop>false</ScaleCrop>
  <HeadingPairs>
    <vt:vector size="4" baseType="variant">
      <vt:variant>
        <vt:lpstr>主题</vt:lpstr>
      </vt:variant>
      <vt:variant>
        <vt:i4>1</vt:i4>
      </vt:variant>
      <vt:variant>
        <vt:lpstr>幻灯片标题</vt:lpstr>
      </vt:variant>
      <vt:variant>
        <vt:i4>20</vt:i4>
      </vt:variant>
    </vt:vector>
  </HeadingPairs>
  <TitlesOfParts>
    <vt:vector size="21" baseType="lpstr">
      <vt:lpstr>Thème Office</vt:lpstr>
      <vt:lpstr>基于残疾的歧视</vt:lpstr>
      <vt:lpstr>PowerPoint 演示文稿</vt:lpstr>
      <vt:lpstr>思考歧视</vt:lpstr>
      <vt:lpstr>歧视的不同形式</vt:lpstr>
      <vt:lpstr>基于残疾的歧视</vt:lpstr>
      <vt:lpstr>合理便利</vt:lpstr>
      <vt:lpstr>合理便利</vt:lpstr>
      <vt:lpstr>合理便利 客观的合理性测试 </vt:lpstr>
      <vt:lpstr>合理便利 过度负担 </vt:lpstr>
      <vt:lpstr>合理便利 互动对话 </vt:lpstr>
      <vt:lpstr>合理便利 正当理由 </vt:lpstr>
      <vt:lpstr>合理便利 正当理由 </vt:lpstr>
      <vt:lpstr>合理便利 正当理由 </vt:lpstr>
      <vt:lpstr>合理便利 正当理由 </vt:lpstr>
      <vt:lpstr>合理便利 正当理由 </vt:lpstr>
      <vt:lpstr>合理便利 正当理由 </vt:lpstr>
      <vt:lpstr>基于残疾的歧视</vt:lpstr>
      <vt:lpstr>特殊措施</vt:lpstr>
      <vt:lpstr>谁应该对此负责？</vt:lpstr>
      <vt:lpstr>参考文献</vt:lpstr>
    </vt:vector>
  </TitlesOfParts>
  <Company>Eddy Hill Design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Eddy Hill</dc:creator>
  <cp:lastModifiedBy>Zhang Yingxue</cp:lastModifiedBy>
  <cp:revision>206</cp:revision>
  <cp:lastPrinted>2011-08-23T07:30:07Z</cp:lastPrinted>
  <dcterms:created xsi:type="dcterms:W3CDTF">2010-05-19T14:44:31Z</dcterms:created>
  <dcterms:modified xsi:type="dcterms:W3CDTF">2015-08-04T21:46:21Z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isplay_urn:schemas-microsoft-com:office:office#Editor">
    <vt:lpwstr>David McCreery</vt:lpwstr>
  </property>
  <property fmtid="{D5CDD505-2E9C-101B-9397-08002B2CF9AE}" pid="3" name="xd_Signature">
    <vt:lpwstr/>
  </property>
  <property fmtid="{D5CDD505-2E9C-101B-9397-08002B2CF9AE}" pid="4" name="display_urn:schemas-microsoft-com:office:office#Author">
    <vt:lpwstr>David McCreery</vt:lpwstr>
  </property>
  <property fmtid="{D5CDD505-2E9C-101B-9397-08002B2CF9AE}" pid="5" name="TemplateUrl">
    <vt:lpwstr/>
  </property>
  <property fmtid="{D5CDD505-2E9C-101B-9397-08002B2CF9AE}" pid="6" name="xd_ProgID">
    <vt:lpwstr/>
  </property>
  <property fmtid="{D5CDD505-2E9C-101B-9397-08002B2CF9AE}" pid="7" name="_SourceUrl">
    <vt:lpwstr/>
  </property>
  <property fmtid="{D5CDD505-2E9C-101B-9397-08002B2CF9AE}" pid="8" name="_SharedFileIndex">
    <vt:lpwstr/>
  </property>
  <property fmtid="{D5CDD505-2E9C-101B-9397-08002B2CF9AE}" pid="9" name="ContentTypeId">
    <vt:lpwstr>0x0101000653A45F6AB2A940B420808D23E0E2E1</vt:lpwstr>
  </property>
</Properties>
</file>